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33"/>
  </p:notesMasterIdLst>
  <p:handoutMasterIdLst>
    <p:handoutMasterId r:id="rId34"/>
  </p:handoutMasterIdLst>
  <p:sldIdLst>
    <p:sldId id="256" r:id="rId3"/>
    <p:sldId id="258" r:id="rId4"/>
    <p:sldId id="272" r:id="rId5"/>
    <p:sldId id="273" r:id="rId6"/>
    <p:sldId id="271" r:id="rId7"/>
    <p:sldId id="274" r:id="rId8"/>
    <p:sldId id="275" r:id="rId9"/>
    <p:sldId id="268" r:id="rId10"/>
    <p:sldId id="259" r:id="rId11"/>
    <p:sldId id="276" r:id="rId12"/>
    <p:sldId id="278" r:id="rId13"/>
    <p:sldId id="277" r:id="rId14"/>
    <p:sldId id="279" r:id="rId15"/>
    <p:sldId id="282" r:id="rId16"/>
    <p:sldId id="280" r:id="rId17"/>
    <p:sldId id="281" r:id="rId18"/>
    <p:sldId id="284" r:id="rId19"/>
    <p:sldId id="289" r:id="rId20"/>
    <p:sldId id="285" r:id="rId21"/>
    <p:sldId id="286" r:id="rId22"/>
    <p:sldId id="290" r:id="rId23"/>
    <p:sldId id="287" r:id="rId24"/>
    <p:sldId id="291" r:id="rId25"/>
    <p:sldId id="294" r:id="rId26"/>
    <p:sldId id="288" r:id="rId27"/>
    <p:sldId id="292" r:id="rId28"/>
    <p:sldId id="293" r:id="rId29"/>
    <p:sldId id="295" r:id="rId30"/>
    <p:sldId id="296" r:id="rId31"/>
    <p:sldId id="283" r:id="rId32"/>
  </p:sldIdLst>
  <p:sldSz cx="12188825" cy="6858000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orient="horz" pos="3888">
          <p15:clr>
            <a:srgbClr val="A4A3A4"/>
          </p15:clr>
        </p15:guide>
        <p15:guide id="3" pos="3839">
          <p15:clr>
            <a:srgbClr val="A4A3A4"/>
          </p15:clr>
        </p15:guide>
        <p15:guide id="4" pos="767">
          <p15:clr>
            <a:srgbClr val="A4A3A4"/>
          </p15:clr>
        </p15:guide>
        <p15:guide id="5" pos="691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492" autoAdjust="0"/>
  </p:normalViewPr>
  <p:slideViewPr>
    <p:cSldViewPr>
      <p:cViewPr>
        <p:scale>
          <a:sx n="123" d="100"/>
          <a:sy n="123" d="100"/>
        </p:scale>
        <p:origin x="-102" y="-72"/>
      </p:cViewPr>
      <p:guideLst>
        <p:guide orient="horz" pos="2160"/>
        <p:guide orient="horz" pos="3888"/>
        <p:guide pos="3839"/>
        <p:guide pos="767"/>
        <p:guide pos="691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4" d="100"/>
          <a:sy n="84" d="100"/>
        </p:scale>
        <p:origin x="1002" y="6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4E9E87-B9B9-4324-8110-FB781FB2AAAE}" type="doc">
      <dgm:prSet loTypeId="urn:microsoft.com/office/officeart/2005/8/layout/radial6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70C0135-3A94-4623-AA81-735573228628}">
      <dgm:prSet phldrT="[Text]"/>
      <dgm:spPr/>
      <dgm:t>
        <a:bodyPr/>
        <a:lstStyle/>
        <a:p>
          <a:pPr algn="ctr" defTabSz="1216152">
            <a:buNone/>
          </a:pPr>
          <a:r>
            <a:rPr lang="es-ES_tradnl" sz="2400" b="0" i="0" noProof="0" dirty="0" smtClean="0">
              <a:latin typeface="Constantia"/>
              <a:ea typeface="+mn-ea"/>
              <a:cs typeface="+mn-cs"/>
            </a:rPr>
            <a:t>Implementación del modelo Compras Publicas</a:t>
          </a:r>
          <a:endParaRPr lang="es-ES_tradnl" sz="2400" b="0" i="0" noProof="0" dirty="0">
            <a:latin typeface="Constantia"/>
            <a:ea typeface="+mn-ea"/>
            <a:cs typeface="+mn-cs"/>
          </a:endParaRPr>
        </a:p>
      </dgm:t>
    </dgm:pt>
    <dgm:pt modelId="{7EDBC624-DFE3-497D-829C-08721ACED330}" type="parTrans" cxnId="{22A430BA-B6E0-4052-AE0E-A81596E2528E}">
      <dgm:prSet/>
      <dgm:spPr/>
      <dgm:t>
        <a:bodyPr/>
        <a:lstStyle/>
        <a:p>
          <a:endParaRPr lang="en-US"/>
        </a:p>
      </dgm:t>
    </dgm:pt>
    <dgm:pt modelId="{D38474F5-0992-4D39-B19C-1F963AEBACD2}" type="sibTrans" cxnId="{22A430BA-B6E0-4052-AE0E-A81596E2528E}">
      <dgm:prSet/>
      <dgm:spPr/>
      <dgm:t>
        <a:bodyPr/>
        <a:lstStyle/>
        <a:p>
          <a:endParaRPr lang="en-US"/>
        </a:p>
      </dgm:t>
    </dgm:pt>
    <dgm:pt modelId="{B8E35523-DEC4-40C5-AD71-C446E3CF02A7}">
      <dgm:prSet phldrT="[Text]"/>
      <dgm:spPr/>
      <dgm:t>
        <a:bodyPr/>
        <a:lstStyle/>
        <a:p>
          <a:pPr algn="ctr" defTabSz="1216152">
            <a:buNone/>
          </a:pPr>
          <a:r>
            <a:rPr lang="es-ES_tradnl" sz="2400" b="0" i="0" noProof="0" dirty="0" smtClean="0">
              <a:latin typeface="Constantia"/>
              <a:ea typeface="+mn-ea"/>
              <a:cs typeface="+mn-cs"/>
            </a:rPr>
            <a:t>Suscripción de Convenios</a:t>
          </a:r>
          <a:endParaRPr lang="es-ES_tradnl" sz="2400" b="0" i="0" noProof="0" dirty="0">
            <a:latin typeface="Constantia"/>
            <a:ea typeface="+mn-ea"/>
            <a:cs typeface="+mn-cs"/>
          </a:endParaRPr>
        </a:p>
      </dgm:t>
    </dgm:pt>
    <dgm:pt modelId="{E38275A8-6585-473D-8CD2-46E571691CE8}" type="parTrans" cxnId="{74BF261D-E0A3-43A7-83EB-85FEEF0798DA}">
      <dgm:prSet/>
      <dgm:spPr/>
      <dgm:t>
        <a:bodyPr/>
        <a:lstStyle/>
        <a:p>
          <a:endParaRPr lang="en-US"/>
        </a:p>
      </dgm:t>
    </dgm:pt>
    <dgm:pt modelId="{2EEF7558-FF6A-4D97-B16B-E787F09F42D0}" type="sibTrans" cxnId="{74BF261D-E0A3-43A7-83EB-85FEEF0798DA}">
      <dgm:prSet/>
      <dgm:spPr/>
      <dgm:t>
        <a:bodyPr/>
        <a:lstStyle/>
        <a:p>
          <a:pPr algn="ctr"/>
          <a:endParaRPr lang="es-ES_tradnl" noProof="0"/>
        </a:p>
      </dgm:t>
    </dgm:pt>
    <dgm:pt modelId="{2551E4CB-EB09-450C-9132-37387398D945}">
      <dgm:prSet phldrT="[Text]"/>
      <dgm:spPr/>
      <dgm:t>
        <a:bodyPr/>
        <a:lstStyle/>
        <a:p>
          <a:pPr algn="ctr" defTabSz="1216152">
            <a:buNone/>
          </a:pPr>
          <a:r>
            <a:rPr lang="es-ES_tradnl" sz="2400" b="0" i="0" noProof="0" dirty="0" smtClean="0">
              <a:latin typeface="Constantia"/>
              <a:ea typeface="+mn-ea"/>
              <a:cs typeface="+mn-cs"/>
            </a:rPr>
            <a:t>Generación de la demanda </a:t>
          </a:r>
          <a:endParaRPr lang="es-ES_tradnl" sz="2400" b="0" i="0" noProof="0" dirty="0">
            <a:latin typeface="Constantia"/>
            <a:ea typeface="+mn-ea"/>
            <a:cs typeface="+mn-cs"/>
          </a:endParaRPr>
        </a:p>
      </dgm:t>
    </dgm:pt>
    <dgm:pt modelId="{FDDC1A66-5C2F-4161-9EE0-50E6AE6B3566}" type="parTrans" cxnId="{1C13D7DA-244F-475B-A626-FFEF1E3983D1}">
      <dgm:prSet/>
      <dgm:spPr/>
      <dgm:t>
        <a:bodyPr/>
        <a:lstStyle/>
        <a:p>
          <a:endParaRPr lang="en-US"/>
        </a:p>
      </dgm:t>
    </dgm:pt>
    <dgm:pt modelId="{B47B7453-52D0-4E8E-A0EE-5E0C42B9531D}" type="sibTrans" cxnId="{1C13D7DA-244F-475B-A626-FFEF1E3983D1}">
      <dgm:prSet/>
      <dgm:spPr/>
      <dgm:t>
        <a:bodyPr/>
        <a:lstStyle/>
        <a:p>
          <a:pPr algn="ctr"/>
          <a:endParaRPr lang="es-ES_tradnl" noProof="0"/>
        </a:p>
      </dgm:t>
    </dgm:pt>
    <dgm:pt modelId="{57FC35C8-C6CB-4C82-BE0F-B92E4ECAE64D}">
      <dgm:prSet phldrT="[Text]"/>
      <dgm:spPr/>
      <dgm:t>
        <a:bodyPr/>
        <a:lstStyle/>
        <a:p>
          <a:pPr algn="ctr" defTabSz="1216152">
            <a:buNone/>
          </a:pPr>
          <a:r>
            <a:rPr lang="es-ES_tradnl" sz="2400" b="0" i="0" noProof="0" dirty="0" smtClean="0">
              <a:latin typeface="Constantia"/>
              <a:ea typeface="+mn-ea"/>
              <a:cs typeface="+mn-cs"/>
            </a:rPr>
            <a:t>Organización de la oferta</a:t>
          </a:r>
          <a:endParaRPr lang="es-ES_tradnl" sz="2400" b="0" i="0" noProof="0" dirty="0">
            <a:latin typeface="Constantia"/>
            <a:ea typeface="+mn-ea"/>
            <a:cs typeface="+mn-cs"/>
          </a:endParaRPr>
        </a:p>
      </dgm:t>
    </dgm:pt>
    <dgm:pt modelId="{DCE6D27B-E846-4331-8F79-CDC1E8DDD09A}" type="parTrans" cxnId="{B410F203-BF34-4790-B774-CBB246AFFDF3}">
      <dgm:prSet/>
      <dgm:spPr/>
      <dgm:t>
        <a:bodyPr/>
        <a:lstStyle/>
        <a:p>
          <a:endParaRPr lang="en-US"/>
        </a:p>
      </dgm:t>
    </dgm:pt>
    <dgm:pt modelId="{E3DD98F3-578A-483D-B82A-920BD328FE4E}" type="sibTrans" cxnId="{B410F203-BF34-4790-B774-CBB246AFFDF3}">
      <dgm:prSet/>
      <dgm:spPr/>
      <dgm:t>
        <a:bodyPr/>
        <a:lstStyle/>
        <a:p>
          <a:pPr algn="ctr"/>
          <a:endParaRPr lang="es-ES_tradnl" noProof="0"/>
        </a:p>
      </dgm:t>
    </dgm:pt>
    <dgm:pt modelId="{061D020E-2B5D-4C0D-9DFD-684837CC0BCE}" type="pres">
      <dgm:prSet presAssocID="{D44E9E87-B9B9-4324-8110-FB781FB2AAAE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98F6F3C-42F1-48FA-9425-25042679391F}" type="pres">
      <dgm:prSet presAssocID="{170C0135-3A94-4623-AA81-735573228628}" presName="centerShape" presStyleLbl="node0" presStyleIdx="0" presStyleCnt="1"/>
      <dgm:spPr/>
      <dgm:t>
        <a:bodyPr/>
        <a:lstStyle/>
        <a:p>
          <a:endParaRPr lang="en-US"/>
        </a:p>
      </dgm:t>
    </dgm:pt>
    <dgm:pt modelId="{5E4B35E6-EA27-424E-89EC-46D0A40F2772}" type="pres">
      <dgm:prSet presAssocID="{B8E35523-DEC4-40C5-AD71-C446E3CF02A7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180F40-4EFD-493D-838A-C88D7BCC1034}" type="pres">
      <dgm:prSet presAssocID="{B8E35523-DEC4-40C5-AD71-C446E3CF02A7}" presName="dummy" presStyleCnt="0"/>
      <dgm:spPr/>
    </dgm:pt>
    <dgm:pt modelId="{98E28826-978E-4A6B-8422-B9CC30E49F37}" type="pres">
      <dgm:prSet presAssocID="{2EEF7558-FF6A-4D97-B16B-E787F09F42D0}" presName="sibTrans" presStyleLbl="sibTrans2D1" presStyleIdx="0" presStyleCnt="3"/>
      <dgm:spPr/>
      <dgm:t>
        <a:bodyPr/>
        <a:lstStyle/>
        <a:p>
          <a:endParaRPr lang="en-US"/>
        </a:p>
      </dgm:t>
    </dgm:pt>
    <dgm:pt modelId="{8FAC1D8D-CE9C-45FC-86D2-26F007C6DD34}" type="pres">
      <dgm:prSet presAssocID="{2551E4CB-EB09-450C-9132-37387398D945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2D627C-FAD1-4F2D-897E-C08848385BAA}" type="pres">
      <dgm:prSet presAssocID="{2551E4CB-EB09-450C-9132-37387398D945}" presName="dummy" presStyleCnt="0"/>
      <dgm:spPr/>
    </dgm:pt>
    <dgm:pt modelId="{7BB1C934-CD6E-4389-AB60-D55326BC8302}" type="pres">
      <dgm:prSet presAssocID="{B47B7453-52D0-4E8E-A0EE-5E0C42B9531D}" presName="sibTrans" presStyleLbl="sibTrans2D1" presStyleIdx="1" presStyleCnt="3"/>
      <dgm:spPr/>
      <dgm:t>
        <a:bodyPr/>
        <a:lstStyle/>
        <a:p>
          <a:endParaRPr lang="en-US"/>
        </a:p>
      </dgm:t>
    </dgm:pt>
    <dgm:pt modelId="{5D851138-FE51-4A19-A149-11A0DEA29AF5}" type="pres">
      <dgm:prSet presAssocID="{57FC35C8-C6CB-4C82-BE0F-B92E4ECAE64D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F2D62F-9758-428E-A82A-F136F721FE64}" type="pres">
      <dgm:prSet presAssocID="{57FC35C8-C6CB-4C82-BE0F-B92E4ECAE64D}" presName="dummy" presStyleCnt="0"/>
      <dgm:spPr/>
    </dgm:pt>
    <dgm:pt modelId="{0162A7CA-7E03-4A22-95EF-970E5873DB72}" type="pres">
      <dgm:prSet presAssocID="{E3DD98F3-578A-483D-B82A-920BD328FE4E}" presName="sibTrans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22A430BA-B6E0-4052-AE0E-A81596E2528E}" srcId="{D44E9E87-B9B9-4324-8110-FB781FB2AAAE}" destId="{170C0135-3A94-4623-AA81-735573228628}" srcOrd="0" destOrd="0" parTransId="{7EDBC624-DFE3-497D-829C-08721ACED330}" sibTransId="{D38474F5-0992-4D39-B19C-1F963AEBACD2}"/>
    <dgm:cxn modelId="{74BF261D-E0A3-43A7-83EB-85FEEF0798DA}" srcId="{170C0135-3A94-4623-AA81-735573228628}" destId="{B8E35523-DEC4-40C5-AD71-C446E3CF02A7}" srcOrd="0" destOrd="0" parTransId="{E38275A8-6585-473D-8CD2-46E571691CE8}" sibTransId="{2EEF7558-FF6A-4D97-B16B-E787F09F42D0}"/>
    <dgm:cxn modelId="{B3242627-1817-4128-948A-586A1D28CAEC}" type="presOf" srcId="{B8E35523-DEC4-40C5-AD71-C446E3CF02A7}" destId="{5E4B35E6-EA27-424E-89EC-46D0A40F2772}" srcOrd="0" destOrd="0" presId="urn:microsoft.com/office/officeart/2005/8/layout/radial6"/>
    <dgm:cxn modelId="{8854DE2B-B2DC-403D-BBB5-9DAEAD86C05D}" type="presOf" srcId="{2551E4CB-EB09-450C-9132-37387398D945}" destId="{8FAC1D8D-CE9C-45FC-86D2-26F007C6DD34}" srcOrd="0" destOrd="0" presId="urn:microsoft.com/office/officeart/2005/8/layout/radial6"/>
    <dgm:cxn modelId="{6CDC671E-280C-428C-8CDE-020C21062DCD}" type="presOf" srcId="{B47B7453-52D0-4E8E-A0EE-5E0C42B9531D}" destId="{7BB1C934-CD6E-4389-AB60-D55326BC8302}" srcOrd="0" destOrd="0" presId="urn:microsoft.com/office/officeart/2005/8/layout/radial6"/>
    <dgm:cxn modelId="{AC35BE37-19DB-4CD7-BE2E-6D0C18095769}" type="presOf" srcId="{2EEF7558-FF6A-4D97-B16B-E787F09F42D0}" destId="{98E28826-978E-4A6B-8422-B9CC30E49F37}" srcOrd="0" destOrd="0" presId="urn:microsoft.com/office/officeart/2005/8/layout/radial6"/>
    <dgm:cxn modelId="{6659EF34-3EF6-4AEC-872C-F63DB702B33C}" type="presOf" srcId="{170C0135-3A94-4623-AA81-735573228628}" destId="{698F6F3C-42F1-48FA-9425-25042679391F}" srcOrd="0" destOrd="0" presId="urn:microsoft.com/office/officeart/2005/8/layout/radial6"/>
    <dgm:cxn modelId="{61768550-6FA2-421B-BF53-22E629655CE4}" type="presOf" srcId="{D44E9E87-B9B9-4324-8110-FB781FB2AAAE}" destId="{061D020E-2B5D-4C0D-9DFD-684837CC0BCE}" srcOrd="0" destOrd="0" presId="urn:microsoft.com/office/officeart/2005/8/layout/radial6"/>
    <dgm:cxn modelId="{12D27D35-EFB9-4862-B45A-F4ECD3DD2B5A}" type="presOf" srcId="{57FC35C8-C6CB-4C82-BE0F-B92E4ECAE64D}" destId="{5D851138-FE51-4A19-A149-11A0DEA29AF5}" srcOrd="0" destOrd="0" presId="urn:microsoft.com/office/officeart/2005/8/layout/radial6"/>
    <dgm:cxn modelId="{1C13D7DA-244F-475B-A626-FFEF1E3983D1}" srcId="{170C0135-3A94-4623-AA81-735573228628}" destId="{2551E4CB-EB09-450C-9132-37387398D945}" srcOrd="1" destOrd="0" parTransId="{FDDC1A66-5C2F-4161-9EE0-50E6AE6B3566}" sibTransId="{B47B7453-52D0-4E8E-A0EE-5E0C42B9531D}"/>
    <dgm:cxn modelId="{B410F203-BF34-4790-B774-CBB246AFFDF3}" srcId="{170C0135-3A94-4623-AA81-735573228628}" destId="{57FC35C8-C6CB-4C82-BE0F-B92E4ECAE64D}" srcOrd="2" destOrd="0" parTransId="{DCE6D27B-E846-4331-8F79-CDC1E8DDD09A}" sibTransId="{E3DD98F3-578A-483D-B82A-920BD328FE4E}"/>
    <dgm:cxn modelId="{51173CC8-36DE-4780-A234-53464D5D6F33}" type="presOf" srcId="{E3DD98F3-578A-483D-B82A-920BD328FE4E}" destId="{0162A7CA-7E03-4A22-95EF-970E5873DB72}" srcOrd="0" destOrd="0" presId="urn:microsoft.com/office/officeart/2005/8/layout/radial6"/>
    <dgm:cxn modelId="{2006E8EE-D69C-49C4-9C1A-63E4C2D2FE70}" type="presParOf" srcId="{061D020E-2B5D-4C0D-9DFD-684837CC0BCE}" destId="{698F6F3C-42F1-48FA-9425-25042679391F}" srcOrd="0" destOrd="0" presId="urn:microsoft.com/office/officeart/2005/8/layout/radial6"/>
    <dgm:cxn modelId="{EE444B99-244F-42E7-AA40-8FD32874A39D}" type="presParOf" srcId="{061D020E-2B5D-4C0D-9DFD-684837CC0BCE}" destId="{5E4B35E6-EA27-424E-89EC-46D0A40F2772}" srcOrd="1" destOrd="0" presId="urn:microsoft.com/office/officeart/2005/8/layout/radial6"/>
    <dgm:cxn modelId="{99419F13-53BB-4729-8707-844D77FAB6C9}" type="presParOf" srcId="{061D020E-2B5D-4C0D-9DFD-684837CC0BCE}" destId="{8B180F40-4EFD-493D-838A-C88D7BCC1034}" srcOrd="2" destOrd="0" presId="urn:microsoft.com/office/officeart/2005/8/layout/radial6"/>
    <dgm:cxn modelId="{72F9C11E-349E-41A4-8872-970B174ACBCC}" type="presParOf" srcId="{061D020E-2B5D-4C0D-9DFD-684837CC0BCE}" destId="{98E28826-978E-4A6B-8422-B9CC30E49F37}" srcOrd="3" destOrd="0" presId="urn:microsoft.com/office/officeart/2005/8/layout/radial6"/>
    <dgm:cxn modelId="{C371A4E7-D97D-4C5F-A2DA-7F6E5149F6DF}" type="presParOf" srcId="{061D020E-2B5D-4C0D-9DFD-684837CC0BCE}" destId="{8FAC1D8D-CE9C-45FC-86D2-26F007C6DD34}" srcOrd="4" destOrd="0" presId="urn:microsoft.com/office/officeart/2005/8/layout/radial6"/>
    <dgm:cxn modelId="{B5A8D312-8F6F-4318-93AB-0CB2020E478A}" type="presParOf" srcId="{061D020E-2B5D-4C0D-9DFD-684837CC0BCE}" destId="{582D627C-FAD1-4F2D-897E-C08848385BAA}" srcOrd="5" destOrd="0" presId="urn:microsoft.com/office/officeart/2005/8/layout/radial6"/>
    <dgm:cxn modelId="{7E8E1789-B60B-4405-8CD8-D17C409DA86A}" type="presParOf" srcId="{061D020E-2B5D-4C0D-9DFD-684837CC0BCE}" destId="{7BB1C934-CD6E-4389-AB60-D55326BC8302}" srcOrd="6" destOrd="0" presId="urn:microsoft.com/office/officeart/2005/8/layout/radial6"/>
    <dgm:cxn modelId="{A0E89A57-7782-4D03-A9CB-2788C16E7736}" type="presParOf" srcId="{061D020E-2B5D-4C0D-9DFD-684837CC0BCE}" destId="{5D851138-FE51-4A19-A149-11A0DEA29AF5}" srcOrd="7" destOrd="0" presId="urn:microsoft.com/office/officeart/2005/8/layout/radial6"/>
    <dgm:cxn modelId="{AD4ADAE1-D633-4009-8B9D-2CEF29E3F76C}" type="presParOf" srcId="{061D020E-2B5D-4C0D-9DFD-684837CC0BCE}" destId="{87F2D62F-9758-428E-A82A-F136F721FE64}" srcOrd="8" destOrd="0" presId="urn:microsoft.com/office/officeart/2005/8/layout/radial6"/>
    <dgm:cxn modelId="{6143C6D3-B1F0-4A53-B4E2-F06938629FAC}" type="presParOf" srcId="{061D020E-2B5D-4C0D-9DFD-684837CC0BCE}" destId="{0162A7CA-7E03-4A22-95EF-970E5873DB72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62A7CA-7E03-4A22-95EF-970E5873DB72}">
      <dsp:nvSpPr>
        <dsp:cNvPr id="0" name=""/>
        <dsp:cNvSpPr/>
      </dsp:nvSpPr>
      <dsp:spPr>
        <a:xfrm>
          <a:off x="554893" y="564188"/>
          <a:ext cx="3765425" cy="3765425"/>
        </a:xfrm>
        <a:prstGeom prst="blockArc">
          <a:avLst>
            <a:gd name="adj1" fmla="val 9000000"/>
            <a:gd name="adj2" fmla="val 16200000"/>
            <a:gd name="adj3" fmla="val 4639"/>
          </a:avLst>
        </a:prstGeom>
        <a:solidFill>
          <a:schemeClr val="accent2">
            <a:hueOff val="-774161"/>
            <a:satOff val="1976"/>
            <a:lumOff val="-549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B1C934-CD6E-4389-AB60-D55326BC8302}">
      <dsp:nvSpPr>
        <dsp:cNvPr id="0" name=""/>
        <dsp:cNvSpPr/>
      </dsp:nvSpPr>
      <dsp:spPr>
        <a:xfrm>
          <a:off x="554893" y="564188"/>
          <a:ext cx="3765425" cy="3765425"/>
        </a:xfrm>
        <a:prstGeom prst="blockArc">
          <a:avLst>
            <a:gd name="adj1" fmla="val 1800000"/>
            <a:gd name="adj2" fmla="val 9000000"/>
            <a:gd name="adj3" fmla="val 4639"/>
          </a:avLst>
        </a:prstGeom>
        <a:solidFill>
          <a:schemeClr val="accent2">
            <a:hueOff val="-387081"/>
            <a:satOff val="988"/>
            <a:lumOff val="-274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E28826-978E-4A6B-8422-B9CC30E49F37}">
      <dsp:nvSpPr>
        <dsp:cNvPr id="0" name=""/>
        <dsp:cNvSpPr/>
      </dsp:nvSpPr>
      <dsp:spPr>
        <a:xfrm>
          <a:off x="554893" y="564188"/>
          <a:ext cx="3765425" cy="3765425"/>
        </a:xfrm>
        <a:prstGeom prst="blockArc">
          <a:avLst>
            <a:gd name="adj1" fmla="val 16200000"/>
            <a:gd name="adj2" fmla="val 1800000"/>
            <a:gd name="adj3" fmla="val 463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8F6F3C-42F1-48FA-9425-25042679391F}">
      <dsp:nvSpPr>
        <dsp:cNvPr id="0" name=""/>
        <dsp:cNvSpPr/>
      </dsp:nvSpPr>
      <dsp:spPr>
        <a:xfrm>
          <a:off x="1571113" y="1580408"/>
          <a:ext cx="1732985" cy="17329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216152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300" b="0" i="0" kern="1200" noProof="0" dirty="0" smtClean="0">
              <a:latin typeface="Constantia"/>
              <a:ea typeface="+mn-ea"/>
              <a:cs typeface="+mn-cs"/>
            </a:rPr>
            <a:t>Implementación del modelo Compras Publicas</a:t>
          </a:r>
          <a:endParaRPr lang="es-ES_tradnl" sz="1300" b="0" i="0" kern="1200" noProof="0" dirty="0">
            <a:latin typeface="Constantia"/>
            <a:ea typeface="+mn-ea"/>
            <a:cs typeface="+mn-cs"/>
          </a:endParaRPr>
        </a:p>
      </dsp:txBody>
      <dsp:txXfrm>
        <a:off x="1824903" y="1834198"/>
        <a:ext cx="1225405" cy="1225405"/>
      </dsp:txXfrm>
    </dsp:sp>
    <dsp:sp modelId="{5E4B35E6-EA27-424E-89EC-46D0A40F2772}">
      <dsp:nvSpPr>
        <dsp:cNvPr id="0" name=""/>
        <dsp:cNvSpPr/>
      </dsp:nvSpPr>
      <dsp:spPr>
        <a:xfrm>
          <a:off x="1831061" y="1314"/>
          <a:ext cx="1213089" cy="121308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1216152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100" b="0" i="0" kern="1200" noProof="0" dirty="0" smtClean="0">
              <a:latin typeface="Constantia"/>
              <a:ea typeface="+mn-ea"/>
              <a:cs typeface="+mn-cs"/>
            </a:rPr>
            <a:t>Suscripción de Convenios</a:t>
          </a:r>
          <a:endParaRPr lang="es-ES_tradnl" sz="1100" b="0" i="0" kern="1200" noProof="0" dirty="0">
            <a:latin typeface="Constantia"/>
            <a:ea typeface="+mn-ea"/>
            <a:cs typeface="+mn-cs"/>
          </a:endParaRPr>
        </a:p>
      </dsp:txBody>
      <dsp:txXfrm>
        <a:off x="2008714" y="178967"/>
        <a:ext cx="857783" cy="857783"/>
      </dsp:txXfrm>
    </dsp:sp>
    <dsp:sp modelId="{8FAC1D8D-CE9C-45FC-86D2-26F007C6DD34}">
      <dsp:nvSpPr>
        <dsp:cNvPr id="0" name=""/>
        <dsp:cNvSpPr/>
      </dsp:nvSpPr>
      <dsp:spPr>
        <a:xfrm>
          <a:off x="3423717" y="2759876"/>
          <a:ext cx="1213089" cy="1213089"/>
        </a:xfrm>
        <a:prstGeom prst="ellipse">
          <a:avLst/>
        </a:prstGeom>
        <a:solidFill>
          <a:schemeClr val="accent2">
            <a:hueOff val="-387081"/>
            <a:satOff val="988"/>
            <a:lumOff val="-274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1216152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100" b="0" i="0" kern="1200" noProof="0" dirty="0" smtClean="0">
              <a:latin typeface="Constantia"/>
              <a:ea typeface="+mn-ea"/>
              <a:cs typeface="+mn-cs"/>
            </a:rPr>
            <a:t>Generación de la demanda </a:t>
          </a:r>
          <a:endParaRPr lang="es-ES_tradnl" sz="1100" b="0" i="0" kern="1200" noProof="0" dirty="0">
            <a:latin typeface="Constantia"/>
            <a:ea typeface="+mn-ea"/>
            <a:cs typeface="+mn-cs"/>
          </a:endParaRPr>
        </a:p>
      </dsp:txBody>
      <dsp:txXfrm>
        <a:off x="3601370" y="2937529"/>
        <a:ext cx="857783" cy="857783"/>
      </dsp:txXfrm>
    </dsp:sp>
    <dsp:sp modelId="{5D851138-FE51-4A19-A149-11A0DEA29AF5}">
      <dsp:nvSpPr>
        <dsp:cNvPr id="0" name=""/>
        <dsp:cNvSpPr/>
      </dsp:nvSpPr>
      <dsp:spPr>
        <a:xfrm>
          <a:off x="238404" y="2759876"/>
          <a:ext cx="1213089" cy="1213089"/>
        </a:xfrm>
        <a:prstGeom prst="ellipse">
          <a:avLst/>
        </a:prstGeom>
        <a:solidFill>
          <a:schemeClr val="accent2">
            <a:hueOff val="-774161"/>
            <a:satOff val="1976"/>
            <a:lumOff val="-549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1216152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100" b="0" i="0" kern="1200" noProof="0" dirty="0" smtClean="0">
              <a:latin typeface="Constantia"/>
              <a:ea typeface="+mn-ea"/>
              <a:cs typeface="+mn-cs"/>
            </a:rPr>
            <a:t>Organización de la oferta</a:t>
          </a:r>
          <a:endParaRPr lang="es-ES_tradnl" sz="1100" b="0" i="0" kern="1200" noProof="0" dirty="0">
            <a:latin typeface="Constantia"/>
            <a:ea typeface="+mn-ea"/>
            <a:cs typeface="+mn-cs"/>
          </a:endParaRPr>
        </a:p>
      </dsp:txBody>
      <dsp:txXfrm>
        <a:off x="416057" y="2937529"/>
        <a:ext cx="857783" cy="8577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5E03B7-B591-4A2A-B695-014C5A39F13E}" type="datetimeFigureOut">
              <a:rPr lang="es-HN"/>
              <a:t>20/4/2017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E322BB-75AD-4A1E-9661-2724167329F0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2705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DFBD7B-E4FB-4AA8-9540-FD148073ACB3}" type="datetimeFigureOut">
              <a:rPr lang="es-HN"/>
              <a:t>20/4/2017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45B7DE-1198-4F2F-B574-CA8CAE341642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2312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quares"/>
          <p:cNvGrpSpPr/>
          <p:nvPr/>
        </p:nvGrpSpPr>
        <p:grpSpPr>
          <a:xfrm>
            <a:off x="0" y="1135743"/>
            <a:ext cx="1622332" cy="799981"/>
            <a:chOff x="0" y="452558"/>
            <a:chExt cx="914400" cy="524182"/>
          </a:xfrm>
        </p:grpSpPr>
        <p:sp>
          <p:nvSpPr>
            <p:cNvPr id="8" name="Rounded Rectangle 7"/>
            <p:cNvSpPr/>
            <p:nvPr/>
          </p:nvSpPr>
          <p:spPr>
            <a:xfrm>
              <a:off x="591671" y="452558"/>
              <a:ext cx="322729" cy="52418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15154" y="452558"/>
              <a:ext cx="322729" cy="52418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ound Same Side Corner Rectangle 9"/>
            <p:cNvSpPr/>
            <p:nvPr/>
          </p:nvSpPr>
          <p:spPr>
            <a:xfrm rot="5400000">
              <a:off x="-181408" y="633966"/>
              <a:ext cx="524182" cy="16136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324" y="362396"/>
            <a:ext cx="9141619" cy="167640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2089595"/>
            <a:ext cx="9141619" cy="886344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1"/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09051-6E81-43E8-9099-FF6A0C3DCFE8}" type="datetime1">
              <a:rPr lang="es-HN"/>
              <a:t>20/4/2017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751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8883" y="1600200"/>
            <a:ext cx="9751060" cy="45720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EAB04-7709-4C1E-A61A-74684A0170FC}" type="datetime1">
              <a:rPr lang="es-HN"/>
              <a:t>20/4/2017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082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quares"/>
          <p:cNvGrpSpPr/>
          <p:nvPr/>
        </p:nvGrpSpPr>
        <p:grpSpPr>
          <a:xfrm rot="5400000">
            <a:off x="9583007" y="233864"/>
            <a:ext cx="1063300" cy="524046"/>
            <a:chOff x="0" y="452558"/>
            <a:chExt cx="914400" cy="524182"/>
          </a:xfrm>
        </p:grpSpPr>
        <p:sp>
          <p:nvSpPr>
            <p:cNvPr id="8" name="Rounded Rectangle 7"/>
            <p:cNvSpPr/>
            <p:nvPr/>
          </p:nvSpPr>
          <p:spPr>
            <a:xfrm>
              <a:off x="591671" y="452558"/>
              <a:ext cx="322729" cy="52418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15154" y="452558"/>
              <a:ext cx="322729" cy="52418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ound Same Side Corner Rectangle 9"/>
            <p:cNvSpPr/>
            <p:nvPr/>
          </p:nvSpPr>
          <p:spPr>
            <a:xfrm rot="5400000">
              <a:off x="-181408" y="633966"/>
              <a:ext cx="524182" cy="16136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grpSp>
        <p:nvGrpSpPr>
          <p:cNvPr id="15" name="bottom graphic"/>
          <p:cNvGrpSpPr/>
          <p:nvPr/>
        </p:nvGrpSpPr>
        <p:grpSpPr>
          <a:xfrm>
            <a:off x="0" y="5395517"/>
            <a:ext cx="12188825" cy="1462483"/>
            <a:chOff x="0" y="4046638"/>
            <a:chExt cx="9144000" cy="1096862"/>
          </a:xfrm>
        </p:grpSpPr>
        <p:sp>
          <p:nvSpPr>
            <p:cNvPr id="16" name="Freeform 15"/>
            <p:cNvSpPr/>
            <p:nvPr/>
          </p:nvSpPr>
          <p:spPr bwMode="ltGray">
            <a:xfrm rot="5400000">
              <a:off x="4119794" y="119293"/>
              <a:ext cx="904412" cy="9144000"/>
            </a:xfrm>
            <a:custGeom>
              <a:avLst/>
              <a:gdLst/>
              <a:ahLst/>
              <a:cxnLst/>
              <a:rect l="l" t="t" r="r" b="b"/>
              <a:pathLst>
                <a:path w="904412" h="9144000">
                  <a:moveTo>
                    <a:pt x="0" y="0"/>
                  </a:moveTo>
                  <a:lnTo>
                    <a:pt x="904412" y="0"/>
                  </a:lnTo>
                  <a:lnTo>
                    <a:pt x="904412" y="9144000"/>
                  </a:lnTo>
                  <a:lnTo>
                    <a:pt x="391235" y="9144000"/>
                  </a:lnTo>
                  <a:cubicBezTo>
                    <a:pt x="445385" y="6730684"/>
                    <a:pt x="250230" y="1995757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7" name="Rectangle 72"/>
            <p:cNvSpPr/>
            <p:nvPr/>
          </p:nvSpPr>
          <p:spPr bwMode="ltGray">
            <a:xfrm rot="5400000">
              <a:off x="4023569" y="23069"/>
              <a:ext cx="1096862" cy="9144000"/>
            </a:xfrm>
            <a:custGeom>
              <a:avLst/>
              <a:gdLst/>
              <a:ahLst/>
              <a:cxnLst/>
              <a:rect l="l" t="t" r="r" b="b"/>
              <a:pathLst>
                <a:path w="1096862" h="9144000">
                  <a:moveTo>
                    <a:pt x="1096861" y="9136375"/>
                  </a:moveTo>
                  <a:lnTo>
                    <a:pt x="1096861" y="0"/>
                  </a:lnTo>
                  <a:lnTo>
                    <a:pt x="1096862" y="0"/>
                  </a:lnTo>
                  <a:lnTo>
                    <a:pt x="1096862" y="9136375"/>
                  </a:lnTo>
                  <a:close/>
                  <a:moveTo>
                    <a:pt x="0" y="0"/>
                  </a:moveTo>
                  <a:lnTo>
                    <a:pt x="142171" y="0"/>
                  </a:lnTo>
                  <a:cubicBezTo>
                    <a:pt x="214017" y="532804"/>
                    <a:pt x="281641" y="1260834"/>
                    <a:pt x="340913" y="2087809"/>
                  </a:cubicBezTo>
                  <a:cubicBezTo>
                    <a:pt x="492781" y="4358443"/>
                    <a:pt x="587048" y="7374964"/>
                    <a:pt x="547354" y="9144000"/>
                  </a:cubicBezTo>
                  <a:lnTo>
                    <a:pt x="452132" y="9144000"/>
                  </a:lnTo>
                  <a:cubicBezTo>
                    <a:pt x="484963" y="4670358"/>
                    <a:pt x="240277" y="2482661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51060" y="1150514"/>
            <a:ext cx="1828324" cy="502168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8882" y="1150514"/>
            <a:ext cx="8227457" cy="5021685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9BD0D-E0B1-4CED-AC65-708AC79EB9CD}" type="datetime1">
              <a:rPr lang="es-HN"/>
              <a:t>20/4/2017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64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3EA6D-DF0B-4D4B-B359-5F1D1D0E30A4}" type="datetime1">
              <a:rPr lang="es-HN"/>
              <a:t>20/4/2017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515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quares"/>
          <p:cNvGrpSpPr/>
          <p:nvPr/>
        </p:nvGrpSpPr>
        <p:grpSpPr>
          <a:xfrm>
            <a:off x="0" y="3124415"/>
            <a:ext cx="1622332" cy="805061"/>
            <a:chOff x="0" y="2343311"/>
            <a:chExt cx="1217066" cy="603796"/>
          </a:xfrm>
        </p:grpSpPr>
        <p:sp>
          <p:nvSpPr>
            <p:cNvPr id="8" name="Rounded Rectangle 7"/>
            <p:cNvSpPr/>
            <p:nvPr/>
          </p:nvSpPr>
          <p:spPr>
            <a:xfrm>
              <a:off x="787514" y="2347123"/>
              <a:ext cx="429552" cy="599984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86370" y="2347123"/>
              <a:ext cx="429552" cy="599984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ound Same Side Corner Rectangle 9"/>
            <p:cNvSpPr/>
            <p:nvPr/>
          </p:nvSpPr>
          <p:spPr>
            <a:xfrm rot="5400000">
              <a:off x="-192604" y="2535915"/>
              <a:ext cx="599986" cy="214778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grpSp>
        <p:nvGrpSpPr>
          <p:cNvPr id="19" name="bottom graphic"/>
          <p:cNvGrpSpPr/>
          <p:nvPr/>
        </p:nvGrpSpPr>
        <p:grpSpPr>
          <a:xfrm>
            <a:off x="0" y="5409216"/>
            <a:ext cx="12188825" cy="1462483"/>
            <a:chOff x="0" y="4056912"/>
            <a:chExt cx="9144000" cy="1096862"/>
          </a:xfrm>
        </p:grpSpPr>
        <p:sp>
          <p:nvSpPr>
            <p:cNvPr id="20" name="Freeform 19"/>
            <p:cNvSpPr/>
            <p:nvPr/>
          </p:nvSpPr>
          <p:spPr bwMode="ltGray">
            <a:xfrm rot="5400000">
              <a:off x="4119794" y="119293"/>
              <a:ext cx="904412" cy="9144000"/>
            </a:xfrm>
            <a:custGeom>
              <a:avLst/>
              <a:gdLst/>
              <a:ahLst/>
              <a:cxnLst/>
              <a:rect l="l" t="t" r="r" b="b"/>
              <a:pathLst>
                <a:path w="904412" h="9144000">
                  <a:moveTo>
                    <a:pt x="0" y="0"/>
                  </a:moveTo>
                  <a:lnTo>
                    <a:pt x="904412" y="0"/>
                  </a:lnTo>
                  <a:lnTo>
                    <a:pt x="904412" y="9144000"/>
                  </a:lnTo>
                  <a:lnTo>
                    <a:pt x="391235" y="9144000"/>
                  </a:lnTo>
                  <a:cubicBezTo>
                    <a:pt x="445385" y="6730684"/>
                    <a:pt x="250230" y="1995757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1" name="Rectangle 72"/>
            <p:cNvSpPr/>
            <p:nvPr/>
          </p:nvSpPr>
          <p:spPr bwMode="ltGray">
            <a:xfrm rot="5400000">
              <a:off x="4023569" y="33343"/>
              <a:ext cx="1096862" cy="9144000"/>
            </a:xfrm>
            <a:custGeom>
              <a:avLst/>
              <a:gdLst/>
              <a:ahLst/>
              <a:cxnLst/>
              <a:rect l="l" t="t" r="r" b="b"/>
              <a:pathLst>
                <a:path w="1096862" h="9144000">
                  <a:moveTo>
                    <a:pt x="1096861" y="9136375"/>
                  </a:moveTo>
                  <a:lnTo>
                    <a:pt x="1096861" y="0"/>
                  </a:lnTo>
                  <a:lnTo>
                    <a:pt x="1096862" y="0"/>
                  </a:lnTo>
                  <a:lnTo>
                    <a:pt x="1096862" y="9136375"/>
                  </a:lnTo>
                  <a:close/>
                  <a:moveTo>
                    <a:pt x="0" y="0"/>
                  </a:moveTo>
                  <a:lnTo>
                    <a:pt x="142171" y="0"/>
                  </a:lnTo>
                  <a:cubicBezTo>
                    <a:pt x="214017" y="532804"/>
                    <a:pt x="281641" y="1260834"/>
                    <a:pt x="340913" y="2087809"/>
                  </a:cubicBezTo>
                  <a:cubicBezTo>
                    <a:pt x="492781" y="4358443"/>
                    <a:pt x="587048" y="7374964"/>
                    <a:pt x="547354" y="9144000"/>
                  </a:cubicBezTo>
                  <a:lnTo>
                    <a:pt x="452132" y="9144000"/>
                  </a:lnTo>
                  <a:cubicBezTo>
                    <a:pt x="484963" y="4670358"/>
                    <a:pt x="240277" y="2482661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324" y="1932518"/>
            <a:ext cx="9141619" cy="2105367"/>
          </a:xfrm>
        </p:spPr>
        <p:txBody>
          <a:bodyPr anchor="b">
            <a:normAutofit/>
          </a:bodyPr>
          <a:lstStyle>
            <a:lvl1pPr algn="l">
              <a:defRPr sz="6000" b="0" cap="none" baseline="0"/>
            </a:lvl1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324" y="4084264"/>
            <a:ext cx="9141619" cy="933297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accent1"/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EDB99-15BC-4479-BAC5-1E502E66917A}" type="datetime1">
              <a:rPr lang="es-HN"/>
              <a:t>20/4/2017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569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8882" y="1600200"/>
            <a:ext cx="4875530" cy="4572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2" y="1600200"/>
            <a:ext cx="4875530" cy="4572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7C2A3-CD19-48AB-9F64-ECCF75182EDD}" type="datetime1">
              <a:rPr lang="es-HN"/>
              <a:t>20/4/2017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779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3" y="152400"/>
            <a:ext cx="9751060" cy="12954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8882" y="1596571"/>
            <a:ext cx="4875530" cy="816429"/>
          </a:xfrm>
        </p:spPr>
        <p:txBody>
          <a:bodyPr anchor="ctr">
            <a:norm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8882" y="2413000"/>
            <a:ext cx="4875530" cy="375919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4412" y="1596571"/>
            <a:ext cx="4875530" cy="816429"/>
          </a:xfrm>
        </p:spPr>
        <p:txBody>
          <a:bodyPr anchor="ctr">
            <a:norm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4412" y="2413000"/>
            <a:ext cx="4875530" cy="375919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E8C1-7C87-4705-AB97-8CD17D208E3F}" type="datetime1">
              <a:rPr lang="es-HN"/>
              <a:t>20/4/2017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703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C624E-DF92-4841-B9B9-DD11AA239B85}" type="datetime1">
              <a:rPr lang="es-HN"/>
              <a:t>20/4/2017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90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bottom graphic"/>
          <p:cNvGrpSpPr/>
          <p:nvPr/>
        </p:nvGrpSpPr>
        <p:grpSpPr>
          <a:xfrm>
            <a:off x="0" y="5409216"/>
            <a:ext cx="12188825" cy="1462483"/>
            <a:chOff x="0" y="4056912"/>
            <a:chExt cx="9144000" cy="1096862"/>
          </a:xfrm>
        </p:grpSpPr>
        <p:sp>
          <p:nvSpPr>
            <p:cNvPr id="9" name="Freeform 8"/>
            <p:cNvSpPr/>
            <p:nvPr/>
          </p:nvSpPr>
          <p:spPr bwMode="ltGray">
            <a:xfrm rot="5400000">
              <a:off x="4119794" y="119293"/>
              <a:ext cx="904412" cy="9144000"/>
            </a:xfrm>
            <a:custGeom>
              <a:avLst/>
              <a:gdLst/>
              <a:ahLst/>
              <a:cxnLst/>
              <a:rect l="l" t="t" r="r" b="b"/>
              <a:pathLst>
                <a:path w="904412" h="9144000">
                  <a:moveTo>
                    <a:pt x="0" y="0"/>
                  </a:moveTo>
                  <a:lnTo>
                    <a:pt x="904412" y="0"/>
                  </a:lnTo>
                  <a:lnTo>
                    <a:pt x="904412" y="9144000"/>
                  </a:lnTo>
                  <a:lnTo>
                    <a:pt x="391235" y="9144000"/>
                  </a:lnTo>
                  <a:cubicBezTo>
                    <a:pt x="445385" y="6730684"/>
                    <a:pt x="250230" y="1995757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72"/>
            <p:cNvSpPr/>
            <p:nvPr/>
          </p:nvSpPr>
          <p:spPr bwMode="ltGray">
            <a:xfrm rot="5400000">
              <a:off x="4023569" y="33343"/>
              <a:ext cx="1096862" cy="9144000"/>
            </a:xfrm>
            <a:custGeom>
              <a:avLst/>
              <a:gdLst/>
              <a:ahLst/>
              <a:cxnLst/>
              <a:rect l="l" t="t" r="r" b="b"/>
              <a:pathLst>
                <a:path w="1096862" h="9144000">
                  <a:moveTo>
                    <a:pt x="1096861" y="9136375"/>
                  </a:moveTo>
                  <a:lnTo>
                    <a:pt x="1096861" y="0"/>
                  </a:lnTo>
                  <a:lnTo>
                    <a:pt x="1096862" y="0"/>
                  </a:lnTo>
                  <a:lnTo>
                    <a:pt x="1096862" y="9136375"/>
                  </a:lnTo>
                  <a:close/>
                  <a:moveTo>
                    <a:pt x="0" y="0"/>
                  </a:moveTo>
                  <a:lnTo>
                    <a:pt x="142171" y="0"/>
                  </a:lnTo>
                  <a:cubicBezTo>
                    <a:pt x="214017" y="532804"/>
                    <a:pt x="281641" y="1260834"/>
                    <a:pt x="340913" y="2087809"/>
                  </a:cubicBezTo>
                  <a:cubicBezTo>
                    <a:pt x="492781" y="4358443"/>
                    <a:pt x="587048" y="7374964"/>
                    <a:pt x="547354" y="9144000"/>
                  </a:cubicBezTo>
                  <a:lnTo>
                    <a:pt x="452132" y="9144000"/>
                  </a:lnTo>
                  <a:cubicBezTo>
                    <a:pt x="484963" y="4670358"/>
                    <a:pt x="240277" y="2482661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A3AE1-4360-4D5B-BDBC-656B872DD533}" type="datetime1">
              <a:rPr lang="es-HN"/>
              <a:t>20/4/2017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539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3" y="152400"/>
            <a:ext cx="9751060" cy="1295400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5530" y="1600200"/>
            <a:ext cx="6094413" cy="4572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8883" y="1600202"/>
            <a:ext cx="3453500" cy="4571999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accent1"/>
                </a:solidFill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90708-46A4-4851-883E-8DFB8939107E}" type="datetime1">
              <a:rPr lang="es-HN"/>
              <a:t>20/4/2017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396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3" y="152400"/>
            <a:ext cx="9751060" cy="1295400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8887" y="1600200"/>
            <a:ext cx="6703850" cy="3657600"/>
          </a:xfrm>
          <a:prstGeom prst="roundRect">
            <a:avLst>
              <a:gd name="adj" fmla="val 3098"/>
            </a:avLst>
          </a:prstGeom>
        </p:spPr>
        <p:txBody>
          <a:bodyPr>
            <a:normAutofit/>
          </a:bodyPr>
          <a:lstStyle>
            <a:lvl1pPr marL="0" indent="0">
              <a:buNone/>
              <a:defRPr sz="27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es-ES" smtClean="0"/>
              <a:t>Haga clic en el icono para agregar una imagen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5883" y="1600200"/>
            <a:ext cx="2844059" cy="3759200"/>
          </a:xfrm>
        </p:spPr>
        <p:txBody>
          <a:bodyPr anchor="b">
            <a:normAutofit/>
          </a:bodyPr>
          <a:lstStyle>
            <a:lvl1pPr marL="0" indent="0">
              <a:buNone/>
              <a:defRPr sz="2800">
                <a:solidFill>
                  <a:schemeClr val="accent1"/>
                </a:solidFill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8EFFC-86AE-4294-A319-CAFC2651994B}" type="datetime1">
              <a:rPr lang="es-HN"/>
              <a:t>20/4/2017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298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bottom graphic"/>
          <p:cNvGrpSpPr/>
          <p:nvPr/>
        </p:nvGrpSpPr>
        <p:grpSpPr>
          <a:xfrm>
            <a:off x="0" y="5409216"/>
            <a:ext cx="12188825" cy="1462483"/>
            <a:chOff x="0" y="4056912"/>
            <a:chExt cx="9144000" cy="1096862"/>
          </a:xfrm>
        </p:grpSpPr>
        <p:sp>
          <p:nvSpPr>
            <p:cNvPr id="21" name="Freeform 20"/>
            <p:cNvSpPr/>
            <p:nvPr/>
          </p:nvSpPr>
          <p:spPr bwMode="ltGray">
            <a:xfrm rot="5400000">
              <a:off x="4119794" y="119293"/>
              <a:ext cx="904412" cy="9144000"/>
            </a:xfrm>
            <a:custGeom>
              <a:avLst/>
              <a:gdLst/>
              <a:ahLst/>
              <a:cxnLst/>
              <a:rect l="l" t="t" r="r" b="b"/>
              <a:pathLst>
                <a:path w="904412" h="9144000">
                  <a:moveTo>
                    <a:pt x="0" y="0"/>
                  </a:moveTo>
                  <a:lnTo>
                    <a:pt x="904412" y="0"/>
                  </a:lnTo>
                  <a:lnTo>
                    <a:pt x="904412" y="9144000"/>
                  </a:lnTo>
                  <a:lnTo>
                    <a:pt x="391235" y="9144000"/>
                  </a:lnTo>
                  <a:cubicBezTo>
                    <a:pt x="445385" y="6730684"/>
                    <a:pt x="250230" y="1995757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8" name="Rectangle 72"/>
            <p:cNvSpPr/>
            <p:nvPr/>
          </p:nvSpPr>
          <p:spPr bwMode="ltGray">
            <a:xfrm rot="5400000">
              <a:off x="4023569" y="33343"/>
              <a:ext cx="1096862" cy="9144000"/>
            </a:xfrm>
            <a:custGeom>
              <a:avLst/>
              <a:gdLst/>
              <a:ahLst/>
              <a:cxnLst/>
              <a:rect l="l" t="t" r="r" b="b"/>
              <a:pathLst>
                <a:path w="1096862" h="9144000">
                  <a:moveTo>
                    <a:pt x="1096861" y="9136375"/>
                  </a:moveTo>
                  <a:lnTo>
                    <a:pt x="1096861" y="0"/>
                  </a:lnTo>
                  <a:lnTo>
                    <a:pt x="1096862" y="0"/>
                  </a:lnTo>
                  <a:lnTo>
                    <a:pt x="1096862" y="9136375"/>
                  </a:lnTo>
                  <a:close/>
                  <a:moveTo>
                    <a:pt x="0" y="0"/>
                  </a:moveTo>
                  <a:lnTo>
                    <a:pt x="142171" y="0"/>
                  </a:lnTo>
                  <a:cubicBezTo>
                    <a:pt x="214017" y="532804"/>
                    <a:pt x="281641" y="1260834"/>
                    <a:pt x="340913" y="2087809"/>
                  </a:cubicBezTo>
                  <a:cubicBezTo>
                    <a:pt x="492781" y="4358443"/>
                    <a:pt x="587048" y="7374964"/>
                    <a:pt x="547354" y="9144000"/>
                  </a:cubicBezTo>
                  <a:lnTo>
                    <a:pt x="452132" y="9144000"/>
                  </a:lnTo>
                  <a:cubicBezTo>
                    <a:pt x="484963" y="4670358"/>
                    <a:pt x="240277" y="2482661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</p:grpSp>
      <p:grpSp>
        <p:nvGrpSpPr>
          <p:cNvPr id="7" name="squares"/>
          <p:cNvGrpSpPr/>
          <p:nvPr/>
        </p:nvGrpSpPr>
        <p:grpSpPr>
          <a:xfrm>
            <a:off x="1" y="800551"/>
            <a:ext cx="1063023" cy="524183"/>
            <a:chOff x="0" y="452558"/>
            <a:chExt cx="914400" cy="524182"/>
          </a:xfrm>
        </p:grpSpPr>
        <p:sp>
          <p:nvSpPr>
            <p:cNvPr id="8" name="Rounded Rectangle 7"/>
            <p:cNvSpPr/>
            <p:nvPr/>
          </p:nvSpPr>
          <p:spPr>
            <a:xfrm>
              <a:off x="591671" y="452558"/>
              <a:ext cx="322729" cy="52418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15154" y="452558"/>
              <a:ext cx="322729" cy="52418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ound Same Side Corner Rectangle 9"/>
            <p:cNvSpPr/>
            <p:nvPr/>
          </p:nvSpPr>
          <p:spPr>
            <a:xfrm rot="5400000">
              <a:off x="-181408" y="633966"/>
              <a:ext cx="524182" cy="16136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18883" y="6448425"/>
            <a:ext cx="8288401" cy="180976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8883" y="152400"/>
            <a:ext cx="9751060" cy="12954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8883" y="1600200"/>
            <a:ext cx="9751060" cy="45720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547913" y="6448425"/>
            <a:ext cx="1422030" cy="180976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D29E8617-6EA8-4B97-A5E8-E18E98765EE2}" type="datetime1">
              <a:rPr lang="es-HN"/>
              <a:pPr/>
              <a:t>20/4/2017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71516" y="6448425"/>
            <a:ext cx="812588" cy="180976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34C99D79-8A4B-4031-B1E0-AF26F8EDF2BC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2682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1218987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55772" indent="-304747" algn="l" defTabSz="1218987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06797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57822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108847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9872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3010897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61922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912947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 defTabSz="1216152">
              <a:lnSpc>
                <a:spcPct val="80000"/>
              </a:lnSpc>
              <a:spcBef>
                <a:spcPts val="0"/>
              </a:spcBef>
              <a:buNone/>
            </a:pPr>
            <a:r>
              <a:rPr lang="es-ES_tradnl" sz="4000" dirty="0" smtClean="0">
                <a:solidFill>
                  <a:srgbClr val="000000"/>
                </a:solidFill>
                <a:latin typeface="Constantia"/>
              </a:rPr>
              <a:t>PROGRAMA DE ALIMENTACION ESCOLAR</a:t>
            </a:r>
            <a:endParaRPr lang="es-ES_tradnl" sz="4000" b="0" i="0" dirty="0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es-ES_tradnl" dirty="0" smtClean="0">
                <a:solidFill>
                  <a:srgbClr val="89C01C"/>
                </a:solidFill>
              </a:rPr>
              <a:t>HONDURAS</a:t>
            </a:r>
            <a:endParaRPr lang="es-ES_tradnl" sz="2800" b="0" i="0" dirty="0">
              <a:solidFill>
                <a:srgbClr val="89C0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83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28324" y="332657"/>
            <a:ext cx="9666688" cy="1512168"/>
          </a:xfrm>
        </p:spPr>
        <p:txBody>
          <a:bodyPr>
            <a:normAutofit/>
          </a:bodyPr>
          <a:lstStyle/>
          <a:p>
            <a:r>
              <a:rPr lang="es-HN" sz="3600" dirty="0" smtClean="0"/>
              <a:t>Capacitación en Educación Alimentaria y Nutricional</a:t>
            </a:r>
            <a:br>
              <a:rPr lang="es-HN" sz="3600" dirty="0" smtClean="0"/>
            </a:br>
            <a:r>
              <a:rPr lang="es-HN" sz="1800" dirty="0" smtClean="0"/>
              <a:t>(</a:t>
            </a:r>
            <a:r>
              <a:rPr lang="es-HN" sz="1800" b="1" dirty="0" smtClean="0">
                <a:solidFill>
                  <a:srgbClr val="FF0000"/>
                </a:solidFill>
              </a:rPr>
              <a:t>maestros, madres y padres y productores</a:t>
            </a:r>
            <a:r>
              <a:rPr lang="es-HN" sz="1800" dirty="0" smtClean="0"/>
              <a:t>)</a:t>
            </a:r>
            <a:endParaRPr lang="es-HN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26660" y="1988841"/>
            <a:ext cx="3600400" cy="2016223"/>
          </a:xfrm>
        </p:spPr>
        <p:txBody>
          <a:bodyPr>
            <a:normAutofit lnSpcReduction="10000"/>
          </a:bodyPr>
          <a:lstStyle/>
          <a:p>
            <a:r>
              <a:rPr lang="es-HN" altLang="es-HN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5600 madres capacitadas, en preparación de alimentos con buenas practicas de inocuidad</a:t>
            </a:r>
            <a:endParaRPr lang="es-HN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3591" r="8265" b="15433"/>
          <a:stretch/>
        </p:blipFill>
        <p:spPr>
          <a:xfrm>
            <a:off x="1828324" y="1844825"/>
            <a:ext cx="6498336" cy="338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1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892" y="2337546"/>
            <a:ext cx="8819984" cy="429805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28324" y="404664"/>
            <a:ext cx="9141619" cy="1008111"/>
          </a:xfrm>
        </p:spPr>
        <p:txBody>
          <a:bodyPr>
            <a:normAutofit fontScale="90000"/>
          </a:bodyPr>
          <a:lstStyle/>
          <a:p>
            <a:r>
              <a:rPr lang="es-HN" altLang="es-HN" sz="4000" dirty="0" smtClean="0"/>
              <a:t>.</a:t>
            </a:r>
            <a:r>
              <a:rPr lang="es-HN" altLang="es-HN" sz="3100" dirty="0"/>
              <a:t/>
            </a:r>
            <a:br>
              <a:rPr lang="es-HN" altLang="es-HN" sz="3100" dirty="0"/>
            </a:br>
            <a:r>
              <a:rPr lang="es-HN" altLang="es-HN" sz="3100" dirty="0"/>
              <a:t/>
            </a:r>
            <a:br>
              <a:rPr lang="es-HN" altLang="es-HN" sz="3100" dirty="0"/>
            </a:br>
            <a:r>
              <a:rPr lang="es-HN" altLang="es-HN" sz="31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s-HN" altLang="es-HN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s-HN" altLang="es-HN" dirty="0">
                <a:latin typeface="Times New Roman" pitchFamily="18" charset="0"/>
                <a:cs typeface="Times New Roman" pitchFamily="18" charset="0"/>
              </a:rPr>
            </a:br>
            <a:r>
              <a:rPr lang="es-HN" altLang="es-HN" dirty="0"/>
              <a:t>Elaboración de Menú</a:t>
            </a:r>
            <a:endParaRPr lang="es-HN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828323" y="1412775"/>
            <a:ext cx="6354321" cy="1224137"/>
          </a:xfrm>
        </p:spPr>
        <p:txBody>
          <a:bodyPr>
            <a:normAutofit fontScale="85000" lnSpcReduction="20000"/>
          </a:bodyPr>
          <a:lstStyle/>
          <a:p>
            <a:r>
              <a:rPr lang="es-HN" altLang="es-HN" dirty="0">
                <a:latin typeface="Times New Roman" pitchFamily="18" charset="0"/>
                <a:cs typeface="Times New Roman" pitchFamily="18" charset="0"/>
              </a:rPr>
              <a:t>El modelo de compras a las organizaciones demanda la elaboración de menú regional de acuerdo a la oferta de productos encontrados a nivel local</a:t>
            </a:r>
            <a:endParaRPr lang="es-HN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6661" y="1412775"/>
            <a:ext cx="3600400" cy="504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54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28323" y="188641"/>
            <a:ext cx="9141619" cy="1368152"/>
          </a:xfrm>
        </p:spPr>
        <p:txBody>
          <a:bodyPr/>
          <a:lstStyle/>
          <a:p>
            <a:r>
              <a:rPr lang="es-HN" dirty="0" smtClean="0"/>
              <a:t>Huerto Escolar Pedagógico</a:t>
            </a:r>
            <a:endParaRPr lang="es-HN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828323" y="1556794"/>
            <a:ext cx="9141619" cy="1221328"/>
          </a:xfrm>
        </p:spPr>
        <p:txBody>
          <a:bodyPr/>
          <a:lstStyle/>
          <a:p>
            <a:r>
              <a:rPr lang="es-ES" altLang="es-H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 Huertos son una herramienta pedagógica, con la cual el maestro puede interactuar con sus alumnos</a:t>
            </a:r>
            <a:r>
              <a:rPr lang="es-ES" altLang="es-HN" sz="2000" dirty="0">
                <a:latin typeface="Arial" panose="020B0604020202020204" pitchFamily="34" charset="0"/>
              </a:rPr>
              <a:t>.</a:t>
            </a:r>
          </a:p>
          <a:p>
            <a:endParaRPr lang="es-HN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2044" y="2420888"/>
            <a:ext cx="6336704" cy="420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42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28323" y="692695"/>
            <a:ext cx="9141619" cy="1224137"/>
          </a:xfrm>
        </p:spPr>
        <p:txBody>
          <a:bodyPr>
            <a:normAutofit fontScale="90000"/>
          </a:bodyPr>
          <a:lstStyle/>
          <a:p>
            <a:r>
              <a:rPr lang="es-HN" altLang="es-HN" dirty="0" smtClean="0"/>
              <a:t/>
            </a:r>
            <a:br>
              <a:rPr lang="es-HN" altLang="es-HN" dirty="0" smtClean="0"/>
            </a:br>
            <a:r>
              <a:rPr lang="es-HN" altLang="es-HN" dirty="0"/>
              <a:t/>
            </a:r>
            <a:br>
              <a:rPr lang="es-HN" altLang="es-HN" dirty="0"/>
            </a:br>
            <a:r>
              <a:rPr lang="es-HN" altLang="es-HN" dirty="0" smtClean="0"/>
              <a:t/>
            </a:r>
            <a:br>
              <a:rPr lang="es-HN" altLang="es-HN" dirty="0" smtClean="0"/>
            </a:br>
            <a:r>
              <a:rPr lang="es-HN" altLang="es-HN" dirty="0"/>
              <a:t/>
            </a:r>
            <a:br>
              <a:rPr lang="es-HN" altLang="es-HN" dirty="0"/>
            </a:br>
            <a:r>
              <a:rPr lang="es-HN" altLang="es-HN" dirty="0" smtClean="0"/>
              <a:t/>
            </a:r>
            <a:br>
              <a:rPr lang="es-HN" altLang="es-HN" dirty="0" smtClean="0"/>
            </a:br>
            <a:r>
              <a:rPr lang="es-HN" altLang="es-HN" dirty="0"/>
              <a:t/>
            </a:r>
            <a:br>
              <a:rPr lang="es-HN" altLang="es-HN" dirty="0"/>
            </a:br>
            <a:r>
              <a:rPr lang="es-HN" altLang="es-HN" dirty="0" smtClean="0"/>
              <a:t>Infraestructura</a:t>
            </a:r>
            <a:r>
              <a:rPr lang="es-HN" altLang="es-HN" dirty="0"/>
              <a:t/>
            </a:r>
            <a:br>
              <a:rPr lang="es-HN" altLang="es-HN" dirty="0"/>
            </a:br>
            <a:endParaRPr lang="es-HN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828323" y="1304763"/>
            <a:ext cx="9141619" cy="933297"/>
          </a:xfrm>
        </p:spPr>
        <p:txBody>
          <a:bodyPr>
            <a:normAutofit fontScale="85000" lnSpcReduction="20000"/>
          </a:bodyPr>
          <a:lstStyle/>
          <a:p>
            <a:r>
              <a:rPr lang="es-HN" altLang="es-HN" dirty="0">
                <a:latin typeface="Times New Roman" pitchFamily="18" charset="0"/>
                <a:cs typeface="Times New Roman" pitchFamily="18" charset="0"/>
              </a:rPr>
              <a:t>Mejoramiento de cocinas, comedores y bodegas, que permitan a las madres preparar los alimentos en condiciones apropiada, cómodas e higiénicas</a:t>
            </a:r>
            <a:endParaRPr lang="es-HN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972" y="2542790"/>
            <a:ext cx="7056784" cy="376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39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28324" y="260649"/>
            <a:ext cx="9141619" cy="1296144"/>
          </a:xfrm>
        </p:spPr>
        <p:txBody>
          <a:bodyPr/>
          <a:lstStyle/>
          <a:p>
            <a:r>
              <a:rPr lang="es-HN" dirty="0" smtClean="0"/>
              <a:t>Bodegas</a:t>
            </a:r>
            <a:endParaRPr lang="es-HN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324" y="1700808"/>
            <a:ext cx="7992888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00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37610" y="476673"/>
            <a:ext cx="9141619" cy="1224136"/>
          </a:xfrm>
        </p:spPr>
        <p:txBody>
          <a:bodyPr/>
          <a:lstStyle/>
          <a:p>
            <a:r>
              <a:rPr lang="es-HN" dirty="0" smtClean="0"/>
              <a:t>Comedores escolares</a:t>
            </a:r>
            <a:endParaRPr lang="es-HN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9956" y="1700809"/>
            <a:ext cx="7560840" cy="423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04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6620" y="265362"/>
            <a:ext cx="3615241" cy="237155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28323" y="-459432"/>
            <a:ext cx="9141619" cy="2105367"/>
          </a:xfrm>
        </p:spPr>
        <p:txBody>
          <a:bodyPr/>
          <a:lstStyle/>
          <a:p>
            <a:r>
              <a:rPr lang="es-HN" dirty="0" smtClean="0"/>
              <a:t>Compras Locales</a:t>
            </a:r>
            <a:endParaRPr lang="es-HN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989956" y="1844824"/>
            <a:ext cx="9141619" cy="1584176"/>
          </a:xfrm>
        </p:spPr>
        <p:txBody>
          <a:bodyPr>
            <a:normAutofit fontScale="70000" lnSpcReduction="20000"/>
          </a:bodyPr>
          <a:lstStyle/>
          <a:p>
            <a:endParaRPr lang="es-HN" altLang="es-HN" dirty="0" smtClean="0">
              <a:latin typeface="Arial" panose="020B0604020202020204" pitchFamily="34" charset="0"/>
            </a:endParaRPr>
          </a:p>
          <a:p>
            <a:endParaRPr lang="es-HN" altLang="es-HN" dirty="0">
              <a:latin typeface="Arial" panose="020B0604020202020204" pitchFamily="34" charset="0"/>
            </a:endParaRPr>
          </a:p>
          <a:p>
            <a:r>
              <a:rPr lang="es-HN" altLang="es-HN" dirty="0" smtClean="0">
                <a:latin typeface="Arial" panose="020B0604020202020204" pitchFamily="34" charset="0"/>
              </a:rPr>
              <a:t>Hasta </a:t>
            </a:r>
            <a:r>
              <a:rPr lang="es-HN" altLang="es-HN" dirty="0">
                <a:latin typeface="Arial" panose="020B0604020202020204" pitchFamily="34" charset="0"/>
              </a:rPr>
              <a:t>la fecha se han beneficiado aproximadamente 10 mil productores con  compras de componentes para la elaboración de la alimentación escolar.</a:t>
            </a:r>
          </a:p>
          <a:p>
            <a:endParaRPr lang="es-HN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1680" y="3623196"/>
            <a:ext cx="5614903" cy="315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39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28324" y="980729"/>
            <a:ext cx="9141619" cy="1080120"/>
          </a:xfrm>
        </p:spPr>
        <p:txBody>
          <a:bodyPr/>
          <a:lstStyle/>
          <a:p>
            <a:r>
              <a:rPr lang="es-HN" dirty="0" smtClean="0"/>
              <a:t>Retos y Desafíos</a:t>
            </a:r>
            <a:endParaRPr lang="es-HN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828324" y="2636912"/>
            <a:ext cx="9141619" cy="2380649"/>
          </a:xfrm>
        </p:spPr>
        <p:txBody>
          <a:bodyPr>
            <a:normAutofit fontScale="85000" lnSpcReduction="20000"/>
          </a:bodyPr>
          <a:lstStyle/>
          <a:p>
            <a:r>
              <a:rPr lang="es-HN" dirty="0" smtClean="0"/>
              <a:t>Generar evidencia de mejora de indicadores en la niñez </a:t>
            </a:r>
          </a:p>
          <a:p>
            <a:r>
              <a:rPr lang="es-HN" dirty="0" smtClean="0"/>
              <a:t>Generar evidencia de mejora en las condiciones de bienestar de las familias participantes</a:t>
            </a:r>
          </a:p>
          <a:p>
            <a:r>
              <a:rPr lang="es-HN" dirty="0" smtClean="0"/>
              <a:t>Generar evidencia de optimización de la participación institucional</a:t>
            </a:r>
          </a:p>
          <a:p>
            <a:r>
              <a:rPr lang="es-HN" dirty="0" smtClean="0"/>
              <a:t>Generar una política pública de  articulación intersectorial (inclusión social </a:t>
            </a:r>
            <a:r>
              <a:rPr lang="es-HN" smtClean="0"/>
              <a:t>y productiva).</a:t>
            </a:r>
            <a:endParaRPr lang="es-HN" dirty="0"/>
          </a:p>
        </p:txBody>
      </p:sp>
    </p:spTree>
    <p:extLst>
      <p:ext uri="{BB962C8B-B14F-4D97-AF65-F5344CB8AC3E}">
        <p14:creationId xmlns:p14="http://schemas.microsoft.com/office/powerpoint/2010/main" val="1393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053852" y="764704"/>
            <a:ext cx="9645675" cy="1005305"/>
          </a:xfrm>
        </p:spPr>
        <p:txBody>
          <a:bodyPr>
            <a:noAutofit/>
          </a:bodyPr>
          <a:lstStyle/>
          <a:p>
            <a:pPr algn="ctr"/>
            <a:r>
              <a:rPr lang="es-HN" sz="4400" b="1" dirty="0" smtClean="0">
                <a:solidFill>
                  <a:schemeClr val="tx1"/>
                </a:solidFill>
              </a:rPr>
              <a:t>Firma de convenio con organizaciones comunitarias </a:t>
            </a:r>
            <a:endParaRPr lang="es-HN" sz="4400" b="1" dirty="0">
              <a:solidFill>
                <a:schemeClr val="tx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300"/>
          <a:stretch/>
        </p:blipFill>
        <p:spPr>
          <a:xfrm rot="16200000">
            <a:off x="3988128" y="-225354"/>
            <a:ext cx="4437112" cy="915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2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HN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HN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2"/>
          <a:stretch/>
        </p:blipFill>
        <p:spPr>
          <a:xfrm>
            <a:off x="1828324" y="764704"/>
            <a:ext cx="9505056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42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spcBef>
                <a:spcPts val="0"/>
              </a:spcBef>
              <a:defRPr/>
            </a:pPr>
            <a:r>
              <a:rPr lang="es-GT" b="1" kern="0" dirty="0">
                <a:solidFill>
                  <a:schemeClr val="tx2"/>
                </a:solidFill>
                <a:latin typeface="Garamond" panose="02020404030301010803" pitchFamily="18" charset="0"/>
                <a:cs typeface="Arial" charset="0"/>
              </a:rPr>
              <a:t>Objetivos del Programa de Alimentación Escolar</a:t>
            </a:r>
            <a:endParaRPr lang="es-ES" b="1" kern="0" dirty="0">
              <a:solidFill>
                <a:schemeClr val="tx2"/>
              </a:solidFill>
              <a:latin typeface="Garamond" panose="02020404030301010803" pitchFamily="18" charset="0"/>
              <a:cs typeface="Arial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79476" algn="just">
              <a:buFont typeface="Wingdings" panose="05000000000000000000" pitchFamily="2" charset="2"/>
              <a:buChar char="Ø"/>
              <a:defRPr/>
            </a:pPr>
            <a:r>
              <a:rPr lang="es-HN" dirty="0">
                <a:solidFill>
                  <a:schemeClr val="tx1">
                    <a:lumMod val="50000"/>
                  </a:schemeClr>
                </a:solidFill>
                <a:latin typeface="Garamond" panose="02020404030301010803" pitchFamily="18" charset="0"/>
              </a:rPr>
              <a:t>Reducir la desnutrición infantil en la población escolar básica y pre- básica</a:t>
            </a:r>
          </a:p>
          <a:p>
            <a:pPr marL="208026" indent="0" algn="just">
              <a:buNone/>
              <a:defRPr/>
            </a:pPr>
            <a:endParaRPr lang="es-HN" dirty="0">
              <a:solidFill>
                <a:schemeClr val="tx1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379476" algn="just">
              <a:buFont typeface="Wingdings" panose="05000000000000000000" pitchFamily="2" charset="2"/>
              <a:buChar char="Ø"/>
              <a:defRPr/>
            </a:pPr>
            <a:r>
              <a:rPr lang="es-HN" dirty="0">
                <a:solidFill>
                  <a:schemeClr val="tx1">
                    <a:lumMod val="50000"/>
                  </a:schemeClr>
                </a:solidFill>
                <a:latin typeface="Garamond" panose="02020404030301010803" pitchFamily="18" charset="0"/>
              </a:rPr>
              <a:t> Mejorar la participación escolar (Matricula, Asistencia y edad de entrada al sistema educativo)</a:t>
            </a:r>
          </a:p>
          <a:p>
            <a:pPr marL="208026" indent="0" algn="just">
              <a:buNone/>
              <a:defRPr/>
            </a:pPr>
            <a:endParaRPr lang="es-HN" dirty="0">
              <a:solidFill>
                <a:schemeClr val="tx1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379476" algn="just">
              <a:buFont typeface="Wingdings" panose="05000000000000000000" pitchFamily="2" charset="2"/>
              <a:buChar char="Ø"/>
              <a:defRPr/>
            </a:pPr>
            <a:r>
              <a:rPr lang="es-HN" dirty="0">
                <a:solidFill>
                  <a:schemeClr val="tx1">
                    <a:lumMod val="50000"/>
                  </a:schemeClr>
                </a:solidFill>
                <a:latin typeface="Garamond" panose="02020404030301010803" pitchFamily="18" charset="0"/>
              </a:rPr>
              <a:t> Dinamizar la economía local de los pequeños y medianos agricultores.</a:t>
            </a:r>
          </a:p>
          <a:p>
            <a:pPr marL="301752" indent="-301752" algn="l" defTabSz="1216152">
              <a:lnSpc>
                <a:spcPct val="90000"/>
              </a:lnSpc>
              <a:spcBef>
                <a:spcPts val="1800"/>
              </a:spcBef>
              <a:buClr>
                <a:srgbClr val="89C01C"/>
              </a:buClr>
              <a:buFont typeface="Arial"/>
              <a:buChar char="•"/>
            </a:pPr>
            <a:endParaRPr lang="es-ES_tradnl" sz="2800" b="0" i="0" dirty="0">
              <a:solidFill>
                <a:srgbClr val="000000"/>
              </a:solidFill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134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HN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HN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0" r="10666" b="10101"/>
          <a:stretch/>
        </p:blipFill>
        <p:spPr>
          <a:xfrm>
            <a:off x="1840423" y="332656"/>
            <a:ext cx="9222541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04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26"/>
          <a:stretch/>
        </p:blipFill>
        <p:spPr>
          <a:xfrm>
            <a:off x="1557908" y="1239205"/>
            <a:ext cx="8208912" cy="5336875"/>
          </a:xfrm>
        </p:spPr>
      </p:pic>
    </p:spTree>
    <p:extLst>
      <p:ext uri="{BB962C8B-B14F-4D97-AF65-F5344CB8AC3E}">
        <p14:creationId xmlns:p14="http://schemas.microsoft.com/office/powerpoint/2010/main" val="242218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HN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HN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7" t="27880" r="6047"/>
          <a:stretch/>
        </p:blipFill>
        <p:spPr>
          <a:xfrm>
            <a:off x="1828324" y="836712"/>
            <a:ext cx="9234640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9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HN" dirty="0" smtClean="0"/>
              <a:t>Gira de Fortalecimiento del PAE</a:t>
            </a:r>
            <a:endParaRPr lang="es-HN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0"/>
          <a:stretch/>
        </p:blipFill>
        <p:spPr>
          <a:xfrm>
            <a:off x="2019092" y="1772816"/>
            <a:ext cx="8150640" cy="4399384"/>
          </a:xfrm>
        </p:spPr>
      </p:pic>
    </p:spTree>
    <p:extLst>
      <p:ext uri="{BB962C8B-B14F-4D97-AF65-F5344CB8AC3E}">
        <p14:creationId xmlns:p14="http://schemas.microsoft.com/office/powerpoint/2010/main" val="83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5" t="14440" r="9218" b="21654"/>
          <a:stretch/>
        </p:blipFill>
        <p:spPr>
          <a:xfrm>
            <a:off x="1989956" y="908720"/>
            <a:ext cx="8336310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63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804" y="1340768"/>
            <a:ext cx="7292896" cy="4860032"/>
          </a:xfrm>
        </p:spPr>
      </p:pic>
    </p:spTree>
    <p:extLst>
      <p:ext uri="{BB962C8B-B14F-4D97-AF65-F5344CB8AC3E}">
        <p14:creationId xmlns:p14="http://schemas.microsoft.com/office/powerpoint/2010/main" val="140172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988" y="566682"/>
            <a:ext cx="8208912" cy="581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8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413892" y="620688"/>
            <a:ext cx="9141619" cy="933297"/>
          </a:xfrm>
        </p:spPr>
        <p:txBody>
          <a:bodyPr/>
          <a:lstStyle/>
          <a:p>
            <a:pPr algn="ctr"/>
            <a:r>
              <a:rPr lang="es-HN" b="1" dirty="0" smtClean="0">
                <a:solidFill>
                  <a:schemeClr val="tx1"/>
                </a:solidFill>
              </a:rPr>
              <a:t>Diplomado en Educación Alimentaria y Nutricional, dirigido a Docentes </a:t>
            </a:r>
            <a:endParaRPr lang="es-HN" b="1" dirty="0">
              <a:solidFill>
                <a:schemeClr val="tx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8"/>
          <a:stretch/>
        </p:blipFill>
        <p:spPr>
          <a:xfrm>
            <a:off x="1701924" y="1700808"/>
            <a:ext cx="9001000" cy="477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6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HN" b="1" dirty="0" smtClean="0"/>
              <a:t>Reunión  con Mancomunidades</a:t>
            </a:r>
            <a:endParaRPr lang="es-HN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1"/>
          <a:stretch/>
        </p:blipFill>
        <p:spPr>
          <a:xfrm>
            <a:off x="1522413" y="1628800"/>
            <a:ext cx="9144000" cy="54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03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51"/>
          <a:stretch/>
        </p:blipFill>
        <p:spPr>
          <a:xfrm>
            <a:off x="1413892" y="836712"/>
            <a:ext cx="9144000" cy="5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968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18883" y="152400"/>
            <a:ext cx="9751060" cy="623436"/>
          </a:xfrm>
        </p:spPr>
        <p:txBody>
          <a:bodyPr>
            <a:normAutofit fontScale="90000"/>
          </a:bodyPr>
          <a:lstStyle/>
          <a:p>
            <a:r>
              <a:rPr lang="es-HN" dirty="0" smtClean="0"/>
              <a:t>Evolución y cobertura del Programa</a:t>
            </a:r>
            <a:endParaRPr lang="es-HN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5900" y="908720"/>
            <a:ext cx="8856984" cy="4693291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945841" y="1720840"/>
            <a:ext cx="1124298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es-ES" sz="14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latin typeface="Arial" charset="0"/>
              <a:cs typeface="Arial" charset="0"/>
            </a:endParaRPr>
          </a:p>
          <a:p>
            <a:pPr>
              <a:defRPr/>
            </a:pPr>
            <a:endParaRPr lang="es-ES" sz="14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latin typeface="Arial" charset="0"/>
              <a:cs typeface="Arial" charset="0"/>
            </a:endParaRPr>
          </a:p>
          <a:p>
            <a:pPr>
              <a:defRPr/>
            </a:pPr>
            <a:endParaRPr lang="es-ES" sz="14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latin typeface="Arial" charset="0"/>
              <a:cs typeface="Arial" charset="0"/>
            </a:endParaRPr>
          </a:p>
          <a:p>
            <a:pPr>
              <a:defRPr/>
            </a:pPr>
            <a:endParaRPr lang="es-ES" sz="14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latin typeface="Arial" charset="0"/>
              <a:cs typeface="Arial" charset="0"/>
            </a:endParaRPr>
          </a:p>
          <a:p>
            <a:pPr>
              <a:defRPr/>
            </a:pPr>
            <a:endParaRPr lang="es-ES" sz="14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latin typeface="Arial" charset="0"/>
              <a:cs typeface="Arial" charset="0"/>
            </a:endParaRPr>
          </a:p>
          <a:p>
            <a:pPr>
              <a:defRPr/>
            </a:pPr>
            <a:endParaRPr lang="es-ES" sz="14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latin typeface="Arial" charset="0"/>
              <a:cs typeface="Arial" charset="0"/>
            </a:endParaRPr>
          </a:p>
          <a:p>
            <a:pPr>
              <a:defRPr/>
            </a:pPr>
            <a:endParaRPr lang="es-ES" sz="14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latin typeface="Arial" charset="0"/>
              <a:cs typeface="Arial" charset="0"/>
            </a:endParaRPr>
          </a:p>
          <a:p>
            <a:pPr>
              <a:defRPr/>
            </a:pPr>
            <a:endParaRPr lang="es-ES" sz="14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latin typeface="Arial" charset="0"/>
              <a:cs typeface="Arial" charset="0"/>
            </a:endParaRPr>
          </a:p>
          <a:p>
            <a:pPr>
              <a:defRPr/>
            </a:pPr>
            <a:endParaRPr lang="es-ES" sz="14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latin typeface="Arial" charset="0"/>
              <a:cs typeface="Arial" charset="0"/>
            </a:endParaRPr>
          </a:p>
          <a:p>
            <a:pPr>
              <a:defRPr/>
            </a:pPr>
            <a:endParaRPr lang="es-ES" sz="14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latin typeface="Arial" charset="0"/>
              <a:cs typeface="Arial" charset="0"/>
            </a:endParaRPr>
          </a:p>
          <a:p>
            <a:pPr>
              <a:defRPr/>
            </a:pPr>
            <a:endParaRPr lang="es-ES" sz="14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latin typeface="Arial" charset="0"/>
              <a:cs typeface="Arial" charset="0"/>
            </a:endParaRPr>
          </a:p>
          <a:p>
            <a:pPr>
              <a:defRPr/>
            </a:pPr>
            <a:endParaRPr lang="es-ES" sz="14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latin typeface="Arial" charset="0"/>
              <a:cs typeface="Arial" charset="0"/>
            </a:endParaRPr>
          </a:p>
          <a:p>
            <a:pPr>
              <a:defRPr/>
            </a:pPr>
            <a:endParaRPr lang="es-ES" sz="14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latin typeface="Arial" charset="0"/>
              <a:cs typeface="Arial" charset="0"/>
            </a:endParaRPr>
          </a:p>
          <a:p>
            <a:pPr>
              <a:defRPr/>
            </a:pPr>
            <a:endParaRPr lang="es-ES" sz="14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latin typeface="Arial" charset="0"/>
              <a:cs typeface="Arial" charset="0"/>
            </a:endParaRPr>
          </a:p>
          <a:p>
            <a:pPr>
              <a:defRPr/>
            </a:pPr>
            <a:endParaRPr lang="es-ES" sz="14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latin typeface="Arial" charset="0"/>
              <a:cs typeface="Arial" charset="0"/>
            </a:endParaRPr>
          </a:p>
          <a:p>
            <a:pPr>
              <a:defRPr/>
            </a:pPr>
            <a:endParaRPr lang="es-ES" sz="14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latin typeface="Arial" charset="0"/>
              <a:cs typeface="Arial" charset="0"/>
            </a:endParaRPr>
          </a:p>
          <a:p>
            <a:pPr>
              <a:defRPr/>
            </a:pPr>
            <a:endParaRPr lang="es-ES" sz="14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latin typeface="Arial" charset="0"/>
              <a:cs typeface="Arial" charset="0"/>
            </a:endParaRPr>
          </a:p>
          <a:p>
            <a:pPr>
              <a:defRPr/>
            </a:pPr>
            <a:endParaRPr lang="es-ES" sz="14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latin typeface="Arial" charset="0"/>
              <a:cs typeface="Arial" charset="0"/>
            </a:endParaRPr>
          </a:p>
          <a:p>
            <a:pPr>
              <a:defRPr/>
            </a:pPr>
            <a:endParaRPr lang="es-ES" sz="14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latin typeface="Arial" charset="0"/>
              <a:cs typeface="Arial" charset="0"/>
            </a:endParaRPr>
          </a:p>
          <a:p>
            <a:pPr algn="just">
              <a:defRPr/>
            </a:pPr>
            <a:r>
              <a:rPr lang="es-ES" sz="14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Arial" charset="0"/>
                <a:cs typeface="Arial" charset="0"/>
              </a:rPr>
              <a:t>El </a:t>
            </a:r>
            <a:r>
              <a:rPr lang="es-ES" sz="1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Arial" charset="0"/>
                <a:cs typeface="Arial" charset="0"/>
              </a:rPr>
              <a:t>Gobierno entrega una ración básica de alimentos, en todos los centros educativos del sector publico, </a:t>
            </a:r>
          </a:p>
          <a:p>
            <a:pPr algn="just">
              <a:defRPr/>
            </a:pPr>
            <a:r>
              <a:rPr lang="es-ES" sz="1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Arial" charset="0"/>
                <a:cs typeface="Arial" charset="0"/>
              </a:rPr>
              <a:t>a base de Harina de Maíz, Arroz, Frijol y Aceite, que satisface un 30% de las kcal. Requeridas por día por niño. El presupuesto reflejado para el año 2017 es una proyección que depende de la asignación presupuestaria</a:t>
            </a:r>
            <a:endParaRPr lang="es-HN" sz="1400" dirty="0"/>
          </a:p>
        </p:txBody>
      </p:sp>
    </p:spTree>
    <p:extLst>
      <p:ext uri="{BB962C8B-B14F-4D97-AF65-F5344CB8AC3E}">
        <p14:creationId xmlns:p14="http://schemas.microsoft.com/office/powerpoint/2010/main" val="5110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10800000" flipV="1">
            <a:off x="1832058" y="573062"/>
            <a:ext cx="8978702" cy="1383838"/>
          </a:xfrm>
        </p:spPr>
        <p:txBody>
          <a:bodyPr/>
          <a:lstStyle/>
          <a:p>
            <a:r>
              <a:rPr lang="es-HN" dirty="0" smtClean="0"/>
              <a:t>MUCHAS GRACIAS!!!</a:t>
            </a:r>
            <a:endParaRPr lang="es-HN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6" t="6299" r="13411" b="11801"/>
          <a:stretch/>
        </p:blipFill>
        <p:spPr>
          <a:xfrm>
            <a:off x="1989956" y="1844824"/>
            <a:ext cx="9649072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07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18883" y="152400"/>
            <a:ext cx="9751060" cy="1548408"/>
          </a:xfrm>
        </p:spPr>
        <p:txBody>
          <a:bodyPr>
            <a:normAutofit fontScale="90000"/>
          </a:bodyPr>
          <a:lstStyle/>
          <a:p>
            <a:r>
              <a:rPr lang="es-HN" altLang="es-HN" dirty="0" smtClean="0"/>
              <a:t/>
            </a:r>
            <a:br>
              <a:rPr lang="es-HN" altLang="es-HN" dirty="0" smtClean="0"/>
            </a:br>
            <a:r>
              <a:rPr lang="es-HN" altLang="es-HN" dirty="0"/>
              <a:t/>
            </a:r>
            <a:br>
              <a:rPr lang="es-HN" altLang="es-HN" dirty="0"/>
            </a:br>
            <a:r>
              <a:rPr lang="es-HN" altLang="es-HN" dirty="0" smtClean="0"/>
              <a:t/>
            </a:r>
            <a:br>
              <a:rPr lang="es-HN" altLang="es-HN" dirty="0" smtClean="0"/>
            </a:br>
            <a:r>
              <a:rPr lang="es-HN" altLang="es-HN" dirty="0"/>
              <a:t/>
            </a:r>
            <a:br>
              <a:rPr lang="es-HN" altLang="es-HN" dirty="0"/>
            </a:br>
            <a:r>
              <a:rPr lang="es-HN" altLang="es-HN" dirty="0" smtClean="0"/>
              <a:t/>
            </a:r>
            <a:br>
              <a:rPr lang="es-HN" altLang="es-HN" dirty="0" smtClean="0"/>
            </a:br>
            <a:r>
              <a:rPr lang="es-HN" altLang="es-HN" dirty="0" smtClean="0"/>
              <a:t>Incorporación </a:t>
            </a:r>
            <a:r>
              <a:rPr lang="es-HN" altLang="es-HN" dirty="0"/>
              <a:t>de modelo de compras Publicas</a:t>
            </a:r>
            <a:br>
              <a:rPr lang="es-HN" altLang="es-HN" dirty="0"/>
            </a:br>
            <a:r>
              <a:rPr lang="es-HN" sz="1800" dirty="0"/>
              <a:t>Con la asistencia de la FAO, se desarrollo el modelo de compras publicas en 3 municipios de Honduras, lo que permito adaptarlo a las condiciones locales. </a:t>
            </a:r>
            <a:r>
              <a:rPr lang="es-HN" dirty="0"/>
              <a:t/>
            </a:r>
            <a:br>
              <a:rPr lang="es-HN" dirty="0"/>
            </a:br>
            <a:endParaRPr lang="es-HN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8883" y="1196752"/>
            <a:ext cx="9268017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88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defTabSz="1216152">
              <a:spcBef>
                <a:spcPts val="0"/>
              </a:spcBef>
              <a:buNone/>
            </a:pPr>
            <a:r>
              <a:rPr lang="es-ES_tradnl" dirty="0" smtClean="0">
                <a:solidFill>
                  <a:srgbClr val="000000"/>
                </a:solidFill>
                <a:latin typeface="Constantia"/>
              </a:rPr>
              <a:t>FLUJO DE PROCESOS</a:t>
            </a:r>
            <a:endParaRPr lang="es-ES_tradnl" sz="3600" b="0" i="0" dirty="0">
              <a:solidFill>
                <a:srgbClr val="000000"/>
              </a:solidFill>
              <a:latin typeface="Constantia"/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01752" indent="-301752" algn="l" defTabSz="1216152">
              <a:lnSpc>
                <a:spcPct val="90000"/>
              </a:lnSpc>
              <a:spcBef>
                <a:spcPts val="1800"/>
              </a:spcBef>
              <a:buClr>
                <a:srgbClr val="89C01C"/>
              </a:buClr>
              <a:buFont typeface="Arial"/>
              <a:buChar char="•"/>
            </a:pPr>
            <a:r>
              <a:rPr lang="es-ES_tradnl" dirty="0" smtClean="0">
                <a:solidFill>
                  <a:srgbClr val="000000"/>
                </a:solidFill>
                <a:latin typeface="Constantia"/>
              </a:rPr>
              <a:t>Gobierno de Honduras</a:t>
            </a:r>
            <a:endParaRPr lang="es-ES_tradnl" sz="2800" b="0" i="0" dirty="0" smtClean="0">
              <a:solidFill>
                <a:srgbClr val="000000"/>
              </a:solidFill>
              <a:latin typeface="Constantia"/>
              <a:ea typeface="+mn-ea"/>
              <a:cs typeface="+mn-cs"/>
            </a:endParaRPr>
          </a:p>
          <a:p>
            <a:pPr marL="301752" indent="-301752" algn="l" defTabSz="1216152">
              <a:lnSpc>
                <a:spcPct val="90000"/>
              </a:lnSpc>
              <a:spcBef>
                <a:spcPts val="1800"/>
              </a:spcBef>
              <a:buClr>
                <a:srgbClr val="89C01C"/>
              </a:buClr>
              <a:buFont typeface="Arial"/>
              <a:buChar char="•"/>
            </a:pPr>
            <a:r>
              <a:rPr lang="es-ES_tradnl" dirty="0" smtClean="0">
                <a:solidFill>
                  <a:srgbClr val="000000"/>
                </a:solidFill>
                <a:latin typeface="Constantia"/>
              </a:rPr>
              <a:t>Organismos Aliados</a:t>
            </a:r>
            <a:endParaRPr lang="es-ES_tradnl" sz="2800" b="0" i="0" dirty="0" smtClean="0">
              <a:solidFill>
                <a:srgbClr val="000000"/>
              </a:solidFill>
              <a:latin typeface="Constantia"/>
              <a:ea typeface="+mn-ea"/>
              <a:cs typeface="+mn-cs"/>
            </a:endParaRPr>
          </a:p>
          <a:p>
            <a:pPr marL="301752" indent="-301752" algn="l" defTabSz="1216152">
              <a:lnSpc>
                <a:spcPct val="90000"/>
              </a:lnSpc>
              <a:spcBef>
                <a:spcPts val="1800"/>
              </a:spcBef>
              <a:buClr>
                <a:srgbClr val="89C01C"/>
              </a:buClr>
              <a:buFont typeface="Arial"/>
              <a:buChar char="•"/>
            </a:pPr>
            <a:r>
              <a:rPr lang="es-ES_tradnl" dirty="0" smtClean="0">
                <a:solidFill>
                  <a:srgbClr val="000000"/>
                </a:solidFill>
                <a:latin typeface="Constantia"/>
              </a:rPr>
              <a:t>Mancomunidades y Municipalidades</a:t>
            </a:r>
          </a:p>
          <a:p>
            <a:pPr marL="301752" indent="-301752" algn="l" defTabSz="1216152">
              <a:lnSpc>
                <a:spcPct val="90000"/>
              </a:lnSpc>
              <a:spcBef>
                <a:spcPts val="1800"/>
              </a:spcBef>
              <a:buClr>
                <a:srgbClr val="89C01C"/>
              </a:buClr>
              <a:buFont typeface="Arial"/>
              <a:buChar char="•"/>
            </a:pPr>
            <a:r>
              <a:rPr lang="es-ES_tradnl" sz="2800" b="0" i="0" dirty="0" smtClean="0">
                <a:solidFill>
                  <a:srgbClr val="000000"/>
                </a:solidFill>
                <a:latin typeface="Constantia"/>
                <a:ea typeface="+mn-ea"/>
                <a:cs typeface="+mn-cs"/>
              </a:rPr>
              <a:t>Organizaciones de productores</a:t>
            </a:r>
          </a:p>
          <a:p>
            <a:pPr marL="301752" indent="-301752" algn="l" defTabSz="1216152">
              <a:lnSpc>
                <a:spcPct val="90000"/>
              </a:lnSpc>
              <a:spcBef>
                <a:spcPts val="1800"/>
              </a:spcBef>
              <a:buClr>
                <a:srgbClr val="89C01C"/>
              </a:buClr>
              <a:buFont typeface="Arial"/>
              <a:buChar char="•"/>
            </a:pPr>
            <a:endParaRPr lang="es-ES_tradnl" dirty="0">
              <a:solidFill>
                <a:srgbClr val="000000"/>
              </a:solidFill>
              <a:latin typeface="Constantia"/>
            </a:endParaRPr>
          </a:p>
          <a:p>
            <a:pPr marL="301752" indent="-301752" algn="l" defTabSz="1216152">
              <a:lnSpc>
                <a:spcPct val="90000"/>
              </a:lnSpc>
              <a:spcBef>
                <a:spcPts val="1800"/>
              </a:spcBef>
              <a:buClr>
                <a:srgbClr val="89C01C"/>
              </a:buClr>
              <a:buFont typeface="Arial"/>
              <a:buChar char="•"/>
            </a:pPr>
            <a:endParaRPr lang="es-ES_tradnl" sz="2800" b="0" i="0" dirty="0">
              <a:solidFill>
                <a:srgbClr val="000000"/>
              </a:solidFill>
              <a:latin typeface="Constantia"/>
              <a:ea typeface="+mn-ea"/>
              <a:cs typeface="+mn-cs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590526445"/>
              </p:ext>
            </p:extLst>
          </p:nvPr>
        </p:nvGraphicFramePr>
        <p:xfrm>
          <a:off x="6094413" y="1600200"/>
          <a:ext cx="4875212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9061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HN" dirty="0" smtClean="0"/>
              <a:t>Evolución del Modelo</a:t>
            </a:r>
            <a:endParaRPr lang="es-HN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5543" y="1447800"/>
            <a:ext cx="9261357" cy="50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09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HN" dirty="0" smtClean="0"/>
              <a:t>Coordinación Institucional</a:t>
            </a:r>
            <a:endParaRPr lang="es-HN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8884" y="1600200"/>
            <a:ext cx="8907976" cy="499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74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defTabSz="1216152">
              <a:spcBef>
                <a:spcPts val="0"/>
              </a:spcBef>
              <a:buNone/>
            </a:pPr>
            <a:r>
              <a:rPr lang="es-ES_tradnl" sz="3600" b="0" i="0" dirty="0" smtClean="0">
                <a:solidFill>
                  <a:srgbClr val="000000"/>
                </a:solidFill>
                <a:latin typeface="Constantia"/>
                <a:ea typeface="+mj-ea"/>
                <a:cs typeface="+mj-cs"/>
              </a:rPr>
              <a:t>Logros Alcanzados</a:t>
            </a:r>
            <a:endParaRPr lang="es-ES_tradnl" sz="3600" b="0" i="0" dirty="0">
              <a:solidFill>
                <a:srgbClr val="000000"/>
              </a:solidFill>
              <a:latin typeface="Constantia"/>
              <a:ea typeface="+mj-ea"/>
              <a:cs typeface="+mj-cs"/>
            </a:endParaRPr>
          </a:p>
        </p:txBody>
      </p:sp>
      <p:pic>
        <p:nvPicPr>
          <p:cNvPr id="3" name="Marcador de contenido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8883" y="1772816"/>
            <a:ext cx="7683841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4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3922" y="0"/>
            <a:ext cx="5614903" cy="63830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Componentes del Proceso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Compras Locales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6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oking_16x9">
  <a:themeElements>
    <a:clrScheme name="Cooking_16x9">
      <a:dk1>
        <a:srgbClr val="000000"/>
      </a:dk1>
      <a:lt1>
        <a:sysClr val="window" lastClr="FFFFFF"/>
      </a:lt1>
      <a:dk2>
        <a:srgbClr val="7F7F7F"/>
      </a:dk2>
      <a:lt2>
        <a:srgbClr val="E6E6E6"/>
      </a:lt2>
      <a:accent1>
        <a:srgbClr val="89C01C"/>
      </a:accent1>
      <a:accent2>
        <a:srgbClr val="FCB22C"/>
      </a:accent2>
      <a:accent3>
        <a:srgbClr val="FE750E"/>
      </a:accent3>
      <a:accent4>
        <a:srgbClr val="F23610"/>
      </a:accent4>
      <a:accent5>
        <a:srgbClr val="7C283A"/>
      </a:accent5>
      <a:accent6>
        <a:srgbClr val="3E7520"/>
      </a:accent6>
      <a:hlink>
        <a:srgbClr val="89C01C"/>
      </a:hlink>
      <a:folHlink>
        <a:srgbClr val="A6A6A6"/>
      </a:folHlink>
    </a:clrScheme>
    <a:fontScheme name="Cooking_16x9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ooking_16x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44450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l="180000" t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28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80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Cooking_16x9">
      <a:dk1>
        <a:srgbClr val="000000"/>
      </a:dk1>
      <a:lt1>
        <a:sysClr val="window" lastClr="FFFFFF"/>
      </a:lt1>
      <a:dk2>
        <a:srgbClr val="7F7F7F"/>
      </a:dk2>
      <a:lt2>
        <a:srgbClr val="E6E6E6"/>
      </a:lt2>
      <a:accent1>
        <a:srgbClr val="89C01C"/>
      </a:accent1>
      <a:accent2>
        <a:srgbClr val="FCB22C"/>
      </a:accent2>
      <a:accent3>
        <a:srgbClr val="FE750E"/>
      </a:accent3>
      <a:accent4>
        <a:srgbClr val="F23610"/>
      </a:accent4>
      <a:accent5>
        <a:srgbClr val="7C283A"/>
      </a:accent5>
      <a:accent6>
        <a:srgbClr val="3E7520"/>
      </a:accent6>
      <a:hlink>
        <a:srgbClr val="89C01C"/>
      </a:hlink>
      <a:folHlink>
        <a:srgbClr val="A6A6A6"/>
      </a:folHlink>
    </a:clrScheme>
    <a:fontScheme name="Cooking_16x9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ooking_16x9">
      <a:dk1>
        <a:srgbClr val="000000"/>
      </a:dk1>
      <a:lt1>
        <a:sysClr val="window" lastClr="FFFFFF"/>
      </a:lt1>
      <a:dk2>
        <a:srgbClr val="7F7F7F"/>
      </a:dk2>
      <a:lt2>
        <a:srgbClr val="E6E6E6"/>
      </a:lt2>
      <a:accent1>
        <a:srgbClr val="89C01C"/>
      </a:accent1>
      <a:accent2>
        <a:srgbClr val="FCB22C"/>
      </a:accent2>
      <a:accent3>
        <a:srgbClr val="FE750E"/>
      </a:accent3>
      <a:accent4>
        <a:srgbClr val="F23610"/>
      </a:accent4>
      <a:accent5>
        <a:srgbClr val="7C283A"/>
      </a:accent5>
      <a:accent6>
        <a:srgbClr val="3E7520"/>
      </a:accent6>
      <a:hlink>
        <a:srgbClr val="89C01C"/>
      </a:hlink>
      <a:folHlink>
        <a:srgbClr val="A6A6A6"/>
      </a:folHlink>
    </a:clrScheme>
    <a:fontScheme name="Cooking_16x9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92A6D6EA-8785-46C0-9991-D6E6CF4AA82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Presentación de alimentos frescos (pantalla panorámica)</Template>
  <TotalTime>0</TotalTime>
  <Words>349</Words>
  <Application>Microsoft Office PowerPoint</Application>
  <PresentationFormat>Personalizado</PresentationFormat>
  <Paragraphs>69</Paragraphs>
  <Slides>30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1" baseType="lpstr">
      <vt:lpstr>Cooking_16x9</vt:lpstr>
      <vt:lpstr>PROGRAMA DE ALIMENTACION ESCOLAR</vt:lpstr>
      <vt:lpstr>Objetivos del Programa de Alimentación Escolar</vt:lpstr>
      <vt:lpstr>Evolución y cobertura del Programa</vt:lpstr>
      <vt:lpstr>     Incorporación de modelo de compras Publicas Con la asistencia de la FAO, se desarrollo el modelo de compras publicas en 3 municipios de Honduras, lo que permito adaptarlo a las condiciones locales.  </vt:lpstr>
      <vt:lpstr>FLUJO DE PROCESOS</vt:lpstr>
      <vt:lpstr>Evolución del Modelo</vt:lpstr>
      <vt:lpstr>Coordinación Institucional</vt:lpstr>
      <vt:lpstr>Logros Alcanzados</vt:lpstr>
      <vt:lpstr>Componentes del Proceso</vt:lpstr>
      <vt:lpstr>Capacitación en Educación Alimentaria y Nutricional (maestros, madres y padres y productores)</vt:lpstr>
      <vt:lpstr>.  . Elaboración de Menú</vt:lpstr>
      <vt:lpstr>Huerto Escolar Pedagógico</vt:lpstr>
      <vt:lpstr>      Infraestructura </vt:lpstr>
      <vt:lpstr>Bodegas</vt:lpstr>
      <vt:lpstr>Comedores escolares</vt:lpstr>
      <vt:lpstr>Compras Locales</vt:lpstr>
      <vt:lpstr>Retos y Desafíos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Gira de Fortalecimiento del PAE</vt:lpstr>
      <vt:lpstr>Presentación de PowerPoint</vt:lpstr>
      <vt:lpstr>Presentación de PowerPoint</vt:lpstr>
      <vt:lpstr>Presentación de PowerPoint</vt:lpstr>
      <vt:lpstr>Presentación de PowerPoint</vt:lpstr>
      <vt:lpstr>Reunión  con Mancomunidades</vt:lpstr>
      <vt:lpstr>Presentación de PowerPoint</vt:lpstr>
      <vt:lpstr>MUCHAS GRACIAS!!!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2017-03-20T23:26:41Z</dcterms:created>
  <dcterms:modified xsi:type="dcterms:W3CDTF">2017-04-20T16:44:20Z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TC027879429991</vt:lpwstr>
  </property>
</Properties>
</file>